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x="18288000" cy="10287000"/>
  <p:notesSz cx="6858000" cy="9144000"/>
  <p:embeddedFontLst>
    <p:embeddedFont>
      <p:font typeface="Almarai" charset="1" panose="00000000000000000000"/>
      <p:regular r:id="rId41"/>
    </p:embeddedFont>
    <p:embeddedFont>
      <p:font typeface="Almarai Bold" charset="1" panose="00000000000000000000"/>
      <p:regular r:id="rId42"/>
    </p:embeddedFont>
    <p:embeddedFont>
      <p:font typeface="Canva Sans" charset="1" panose="020B0503030501040103"/>
      <p:regular r:id="rId43"/>
    </p:embeddedFont>
    <p:embeddedFont>
      <p:font typeface="TS Tarek" charset="1" panose="0000050000000000000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4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4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4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4.pn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E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65940" y="-491592"/>
            <a:ext cx="8754599" cy="8754599"/>
          </a:xfrm>
          <a:custGeom>
            <a:avLst/>
            <a:gdLst/>
            <a:ahLst/>
            <a:cxnLst/>
            <a:rect r="r" b="b" t="t" l="l"/>
            <a:pathLst>
              <a:path h="8754599" w="8754599">
                <a:moveTo>
                  <a:pt x="0" y="0"/>
                </a:moveTo>
                <a:lnTo>
                  <a:pt x="8754598" y="0"/>
                </a:lnTo>
                <a:lnTo>
                  <a:pt x="8754598" y="8754599"/>
                </a:lnTo>
                <a:lnTo>
                  <a:pt x="0" y="8754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201419" y="5061812"/>
            <a:ext cx="5246522" cy="7495031"/>
            <a:chOff x="0" y="0"/>
            <a:chExt cx="4445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57142" t="0" r="-57142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2201419" y="5061812"/>
            <a:ext cx="5246522" cy="7495031"/>
            <a:chOff x="0" y="0"/>
            <a:chExt cx="4445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01730" t="0" r="-20173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9144000" y="6196748"/>
            <a:ext cx="2564685" cy="3663835"/>
            <a:chOff x="0" y="0"/>
            <a:chExt cx="4445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01730" t="0" r="-20173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763958" y="-781916"/>
            <a:ext cx="1683983" cy="2405689"/>
            <a:chOff x="0" y="0"/>
            <a:chExt cx="4445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01730" t="0" r="-20173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805262" y="-3450194"/>
            <a:ext cx="6752859" cy="9646942"/>
            <a:chOff x="0" y="0"/>
            <a:chExt cx="4445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1428" t="0" r="-21428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8805262" y="-3450194"/>
            <a:ext cx="6752859" cy="9646942"/>
            <a:chOff x="0" y="0"/>
            <a:chExt cx="4445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01730" t="0" r="-20173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5400000">
            <a:off x="16605949" y="3464712"/>
            <a:ext cx="841991" cy="84199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126211" t="0" r="-126211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-5976625" y="4306703"/>
            <a:ext cx="8754599" cy="8754599"/>
          </a:xfrm>
          <a:custGeom>
            <a:avLst/>
            <a:gdLst/>
            <a:ahLst/>
            <a:cxnLst/>
            <a:rect r="r" b="b" t="t" l="l"/>
            <a:pathLst>
              <a:path h="8754599" w="8754599">
                <a:moveTo>
                  <a:pt x="0" y="0"/>
                </a:moveTo>
                <a:lnTo>
                  <a:pt x="8754599" y="0"/>
                </a:lnTo>
                <a:lnTo>
                  <a:pt x="8754599" y="8754599"/>
                </a:lnTo>
                <a:lnTo>
                  <a:pt x="0" y="8754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573748" y="6965005"/>
            <a:ext cx="7231514" cy="2693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1"/>
              </a:lnSpc>
            </a:pPr>
            <a:r>
              <a:rPr lang="en-US" sz="3229" spc="494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Presented by: </a:t>
            </a:r>
          </a:p>
          <a:p>
            <a:pPr algn="l">
              <a:lnSpc>
                <a:spcPts val="3479"/>
              </a:lnSpc>
            </a:pPr>
            <a:r>
              <a:rPr lang="en-US" sz="2829" spc="432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SABAREESH POTNURU</a:t>
            </a:r>
          </a:p>
          <a:p>
            <a:pPr algn="l">
              <a:lnSpc>
                <a:spcPts val="3479"/>
              </a:lnSpc>
            </a:pPr>
            <a:r>
              <a:rPr lang="en-US" sz="2829" spc="432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Kundan </a:t>
            </a:r>
            <a:r>
              <a:rPr lang="en-US" sz="2829" spc="432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MOURYA</a:t>
            </a:r>
          </a:p>
          <a:p>
            <a:pPr algn="l">
              <a:lnSpc>
                <a:spcPts val="3479"/>
              </a:lnSpc>
            </a:pPr>
            <a:r>
              <a:rPr lang="en-US" sz="2829" spc="432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GANEDI SATYA HARIKA</a:t>
            </a:r>
          </a:p>
          <a:p>
            <a:pPr algn="l">
              <a:lnSpc>
                <a:spcPts val="3479"/>
              </a:lnSpc>
            </a:pPr>
            <a:r>
              <a:rPr lang="en-US" sz="2829" spc="432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BHUPATHI VARUN</a:t>
            </a:r>
          </a:p>
          <a:p>
            <a:pPr algn="l" marL="0" indent="0" lvl="0">
              <a:lnSpc>
                <a:spcPts val="3479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327643" y="3079514"/>
            <a:ext cx="7231514" cy="2949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66"/>
              </a:lnSpc>
            </a:pPr>
            <a:r>
              <a:rPr lang="en-US" sz="9555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CASE STUDY 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5173055" y="-2043171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4794810" y="2397588"/>
            <a:ext cx="8250705" cy="7013779"/>
          </a:xfrm>
          <a:custGeom>
            <a:avLst/>
            <a:gdLst/>
            <a:ahLst/>
            <a:cxnLst/>
            <a:rect r="r" b="b" t="t" l="l"/>
            <a:pathLst>
              <a:path h="7013779" w="8250705">
                <a:moveTo>
                  <a:pt x="0" y="0"/>
                </a:moveTo>
                <a:lnTo>
                  <a:pt x="8250705" y="0"/>
                </a:lnTo>
                <a:lnTo>
                  <a:pt x="8250705" y="7013779"/>
                </a:lnTo>
                <a:lnTo>
                  <a:pt x="0" y="70137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25583" y="923925"/>
            <a:ext cx="15399544" cy="891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8"/>
              </a:lnSpc>
              <a:spcBef>
                <a:spcPct val="0"/>
              </a:spcBef>
            </a:pPr>
            <a:r>
              <a:rPr lang="en-US" sz="5187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In which day of the week, the surgeries are done most?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5173055" y="-2043171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495095"/>
            <a:ext cx="10935219" cy="8914017"/>
          </a:xfrm>
          <a:custGeom>
            <a:avLst/>
            <a:gdLst/>
            <a:ahLst/>
            <a:cxnLst/>
            <a:rect r="r" b="b" t="t" l="l"/>
            <a:pathLst>
              <a:path h="8914017" w="10935219">
                <a:moveTo>
                  <a:pt x="0" y="0"/>
                </a:moveTo>
                <a:lnTo>
                  <a:pt x="10935219" y="0"/>
                </a:lnTo>
                <a:lnTo>
                  <a:pt x="10935219" y="8914017"/>
                </a:lnTo>
                <a:lnTo>
                  <a:pt x="0" y="8914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189764" y="3875534"/>
            <a:ext cx="5519023" cy="563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Its a highly correlated case.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763958" y="-781916"/>
            <a:ext cx="1683983" cy="2405689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5400000">
            <a:off x="14391539" y="875530"/>
            <a:ext cx="841991" cy="84199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333686" y="1296526"/>
            <a:ext cx="14430272" cy="7106909"/>
          </a:xfrm>
          <a:custGeom>
            <a:avLst/>
            <a:gdLst/>
            <a:ahLst/>
            <a:cxnLst/>
            <a:rect r="r" b="b" t="t" l="l"/>
            <a:pathLst>
              <a:path h="7106909" w="14430272">
                <a:moveTo>
                  <a:pt x="0" y="0"/>
                </a:moveTo>
                <a:lnTo>
                  <a:pt x="14430272" y="0"/>
                </a:lnTo>
                <a:lnTo>
                  <a:pt x="14430272" y="7106909"/>
                </a:lnTo>
                <a:lnTo>
                  <a:pt x="0" y="71069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13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82208" y="1727883"/>
            <a:ext cx="13975510" cy="5767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79"/>
              </a:lnSpc>
              <a:spcBef>
                <a:spcPct val="0"/>
              </a:spcBef>
            </a:pPr>
            <a:r>
              <a:rPr lang="en-US" sz="46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graph  suggests a steady increase in b</a:t>
            </a:r>
            <a:r>
              <a:rPr lang="en-US" sz="46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ookings as the surgery date approaches, with a sharper rise in the earlier days. </a:t>
            </a:r>
          </a:p>
          <a:p>
            <a:pPr algn="l">
              <a:lnSpc>
                <a:spcPts val="6579"/>
              </a:lnSpc>
              <a:spcBef>
                <a:spcPct val="0"/>
              </a:spcBef>
            </a:pPr>
          </a:p>
          <a:p>
            <a:pPr algn="l">
              <a:lnSpc>
                <a:spcPts val="6579"/>
              </a:lnSpc>
              <a:spcBef>
                <a:spcPct val="0"/>
              </a:spcBef>
            </a:pPr>
          </a:p>
          <a:p>
            <a:pPr algn="l">
              <a:lnSpc>
                <a:spcPts val="6579"/>
              </a:lnSpc>
              <a:spcBef>
                <a:spcPct val="0"/>
              </a:spcBef>
            </a:pPr>
            <a:r>
              <a:rPr lang="en-US" sz="46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This tells us that  where more patients confirm their surgeries closer to the actual date.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763958" y="-781916"/>
            <a:ext cx="1683983" cy="2405689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5400000">
            <a:off x="14391539" y="875530"/>
            <a:ext cx="841991" cy="84199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367322" y="1717521"/>
            <a:ext cx="14220849" cy="7003768"/>
          </a:xfrm>
          <a:custGeom>
            <a:avLst/>
            <a:gdLst/>
            <a:ahLst/>
            <a:cxnLst/>
            <a:rect r="r" b="b" t="t" l="l"/>
            <a:pathLst>
              <a:path h="7003768" w="14220849">
                <a:moveTo>
                  <a:pt x="0" y="0"/>
                </a:moveTo>
                <a:lnTo>
                  <a:pt x="14220849" y="0"/>
                </a:lnTo>
                <a:lnTo>
                  <a:pt x="14220849" y="7003769"/>
                </a:lnTo>
                <a:lnTo>
                  <a:pt x="0" y="70037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15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855028"/>
            <a:ext cx="15225941" cy="8554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6844" indent="-393422" lvl="1">
              <a:lnSpc>
                <a:spcPts val="5102"/>
              </a:lnSpc>
              <a:buFont typeface="Arial"/>
              <a:buChar char="•"/>
            </a:pPr>
            <a:r>
              <a:rPr lang="en-US" sz="364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Plot Type: Line plot displaying the number of surgeries booked from 28 days before surgery (T_28) to the surgery day (Actual).</a:t>
            </a:r>
          </a:p>
          <a:p>
            <a:pPr algn="l">
              <a:lnSpc>
                <a:spcPts val="5102"/>
              </a:lnSpc>
            </a:pPr>
          </a:p>
          <a:p>
            <a:pPr algn="l" marL="786844" indent="-393422" lvl="1">
              <a:lnSpc>
                <a:spcPts val="5102"/>
              </a:lnSpc>
              <a:buFont typeface="Arial"/>
              <a:buChar char="•"/>
            </a:pPr>
            <a:r>
              <a:rPr lang="en-US" sz="364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Data: Each line represents one surgery day, with points at T_28, T_21, ..., T_1, and Actual.</a:t>
            </a:r>
          </a:p>
          <a:p>
            <a:pPr algn="l">
              <a:lnSpc>
                <a:spcPts val="5102"/>
              </a:lnSpc>
            </a:pPr>
          </a:p>
          <a:p>
            <a:pPr algn="l" marL="786844" indent="-393422" lvl="1">
              <a:lnSpc>
                <a:spcPts val="5102"/>
              </a:lnSpc>
              <a:buFont typeface="Arial"/>
              <a:buChar char="•"/>
            </a:pPr>
            <a:r>
              <a:rPr lang="en-US" sz="364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X-axis: Days before surgery (e.g., 28, 21, ..., 1, Actual).</a:t>
            </a:r>
          </a:p>
          <a:p>
            <a:pPr algn="l">
              <a:lnSpc>
                <a:spcPts val="5102"/>
              </a:lnSpc>
            </a:pPr>
          </a:p>
          <a:p>
            <a:pPr algn="l" marL="786844" indent="-393422" lvl="1">
              <a:lnSpc>
                <a:spcPts val="5102"/>
              </a:lnSpc>
              <a:spcBef>
                <a:spcPct val="0"/>
              </a:spcBef>
              <a:buFont typeface="Arial"/>
              <a:buChar char="•"/>
            </a:pPr>
            <a:r>
              <a:rPr lang="en-US" sz="364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Y-axis: Number of surgeries booked/performed.</a:t>
            </a:r>
          </a:p>
          <a:p>
            <a:pPr algn="l">
              <a:lnSpc>
                <a:spcPts val="5102"/>
              </a:lnSpc>
              <a:spcBef>
                <a:spcPct val="0"/>
              </a:spcBef>
            </a:pPr>
          </a:p>
          <a:p>
            <a:pPr algn="l" marL="786844" indent="-393422" lvl="1">
              <a:lnSpc>
                <a:spcPts val="5102"/>
              </a:lnSpc>
              <a:spcBef>
                <a:spcPct val="0"/>
              </a:spcBef>
              <a:buFont typeface="Arial"/>
              <a:buChar char="•"/>
            </a:pPr>
            <a:r>
              <a:rPr lang="en-US" sz="364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Trend: Lines slope upward as the surgery date nears, showing more bookings closer to the date.</a:t>
            </a:r>
          </a:p>
          <a:p>
            <a:pPr algn="l">
              <a:lnSpc>
                <a:spcPts val="637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763958" y="-781916"/>
            <a:ext cx="1683983" cy="2405689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5400000">
            <a:off x="14391539" y="875530"/>
            <a:ext cx="841991" cy="84199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766842" y="875530"/>
            <a:ext cx="14997116" cy="8435878"/>
          </a:xfrm>
          <a:custGeom>
            <a:avLst/>
            <a:gdLst/>
            <a:ahLst/>
            <a:cxnLst/>
            <a:rect r="r" b="b" t="t" l="l"/>
            <a:pathLst>
              <a:path h="8435878" w="14997116">
                <a:moveTo>
                  <a:pt x="0" y="0"/>
                </a:moveTo>
                <a:lnTo>
                  <a:pt x="14997116" y="0"/>
                </a:lnTo>
                <a:lnTo>
                  <a:pt x="14997116" y="8435878"/>
                </a:lnTo>
                <a:lnTo>
                  <a:pt x="0" y="84358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17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20389" y="301034"/>
            <a:ext cx="16769165" cy="9608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5"/>
              </a:lnSpc>
            </a:pPr>
            <a:r>
              <a:rPr lang="en-US" sz="3925">
                <a:solidFill>
                  <a:srgbClr val="17E3B2"/>
                </a:solidFill>
                <a:latin typeface="TS Tarek"/>
                <a:ea typeface="TS Tarek"/>
                <a:cs typeface="TS Tarek"/>
                <a:sym typeface="TS Tarek"/>
              </a:rPr>
              <a:t>Visualization</a:t>
            </a:r>
            <a:r>
              <a:rPr lang="en-US" sz="3925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: Creates a line plot with markers to display sums, where:</a:t>
            </a:r>
          </a:p>
          <a:p>
            <a:pPr algn="l">
              <a:lnSpc>
                <a:spcPts val="5495"/>
              </a:lnSpc>
            </a:pPr>
          </a:p>
          <a:p>
            <a:pPr algn="l" marL="847554" indent="-423777" lvl="1">
              <a:lnSpc>
                <a:spcPts val="5495"/>
              </a:lnSpc>
              <a:buFont typeface="Arial"/>
              <a:buChar char="•"/>
            </a:pPr>
            <a:r>
              <a:rPr lang="en-US" sz="3925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X-axis: Lists column names (e.g., T_28, T_1, Actual).</a:t>
            </a:r>
          </a:p>
          <a:p>
            <a:pPr algn="l">
              <a:lnSpc>
                <a:spcPts val="5495"/>
              </a:lnSpc>
            </a:pPr>
          </a:p>
          <a:p>
            <a:pPr algn="l" marL="847554" indent="-423777" lvl="1">
              <a:lnSpc>
                <a:spcPts val="5495"/>
              </a:lnSpc>
              <a:buFont typeface="Arial"/>
              <a:buChar char="•"/>
            </a:pPr>
            <a:r>
              <a:rPr lang="en-US" sz="3925">
                <a:solidFill>
                  <a:srgbClr val="17E3B2"/>
                </a:solidFill>
                <a:latin typeface="TS Tarek"/>
                <a:ea typeface="TS Tarek"/>
                <a:cs typeface="TS Tarek"/>
                <a:sym typeface="TS Tarek"/>
              </a:rPr>
              <a:t>Y-axis</a:t>
            </a:r>
            <a:r>
              <a:rPr lang="en-US" sz="3925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: Shows the sum of values for each column.</a:t>
            </a:r>
          </a:p>
          <a:p>
            <a:pPr algn="l">
              <a:lnSpc>
                <a:spcPts val="5495"/>
              </a:lnSpc>
            </a:pPr>
          </a:p>
          <a:p>
            <a:pPr algn="l" marL="847554" indent="-423777" lvl="1">
              <a:lnSpc>
                <a:spcPts val="5495"/>
              </a:lnSpc>
              <a:buFont typeface="Arial"/>
              <a:buChar char="•"/>
            </a:pPr>
            <a:r>
              <a:rPr lang="en-US" sz="3925">
                <a:solidFill>
                  <a:srgbClr val="17E3B2"/>
                </a:solidFill>
                <a:latin typeface="TS Tarek"/>
                <a:ea typeface="TS Tarek"/>
                <a:cs typeface="TS Tarek"/>
                <a:sym typeface="TS Tarek"/>
              </a:rPr>
              <a:t>Design</a:t>
            </a:r>
            <a:r>
              <a:rPr lang="en-US" sz="3925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: Includes a grid, rotated x-axis labels, and a skyblue line for clarity and readability</a:t>
            </a:r>
          </a:p>
          <a:p>
            <a:pPr algn="l">
              <a:lnSpc>
                <a:spcPts val="5495"/>
              </a:lnSpc>
            </a:pPr>
          </a:p>
          <a:p>
            <a:pPr algn="l" marL="847554" indent="-423777" lvl="1">
              <a:lnSpc>
                <a:spcPts val="5495"/>
              </a:lnSpc>
              <a:buFont typeface="Arial"/>
              <a:buChar char="•"/>
            </a:pPr>
            <a:r>
              <a:rPr lang="en-US" sz="3925">
                <a:solidFill>
                  <a:srgbClr val="17E3B2"/>
                </a:solidFill>
                <a:latin typeface="TS Tarek"/>
                <a:ea typeface="TS Tarek"/>
                <a:cs typeface="TS Tarek"/>
                <a:sym typeface="TS Tarek"/>
              </a:rPr>
              <a:t>Insight</a:t>
            </a:r>
            <a:r>
              <a:rPr lang="en-US" sz="3925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: Highlights trends, such as increasing sums as lead time decreases, reflecting booking or activity patterns.</a:t>
            </a:r>
          </a:p>
          <a:p>
            <a:pPr algn="l">
              <a:lnSpc>
                <a:spcPts val="5495"/>
              </a:lnSpc>
            </a:pPr>
          </a:p>
          <a:p>
            <a:pPr algn="l" marL="847554" indent="-423777" lvl="1">
              <a:lnSpc>
                <a:spcPts val="5495"/>
              </a:lnSpc>
              <a:buFont typeface="Arial"/>
              <a:buChar char="•"/>
            </a:pPr>
            <a:r>
              <a:rPr lang="en-US" sz="3925">
                <a:solidFill>
                  <a:srgbClr val="17E3B2"/>
                </a:solidFill>
                <a:latin typeface="TS Tarek"/>
                <a:ea typeface="TS Tarek"/>
                <a:cs typeface="TS Tarek"/>
                <a:sym typeface="TS Tarek"/>
              </a:rPr>
              <a:t>Significance</a:t>
            </a:r>
            <a:r>
              <a:rPr lang="en-US" sz="3925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: Provides a quick snapshot of data scale and distribution, useful for trend analysis or resource planning.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763958" y="-781916"/>
            <a:ext cx="1683983" cy="2405689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5400000">
            <a:off x="14391539" y="875530"/>
            <a:ext cx="841991" cy="84199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221848" y="1028700"/>
            <a:ext cx="16384102" cy="8212531"/>
          </a:xfrm>
          <a:custGeom>
            <a:avLst/>
            <a:gdLst/>
            <a:ahLst/>
            <a:cxnLst/>
            <a:rect r="r" b="b" t="t" l="l"/>
            <a:pathLst>
              <a:path h="8212531" w="16384102">
                <a:moveTo>
                  <a:pt x="0" y="0"/>
                </a:moveTo>
                <a:lnTo>
                  <a:pt x="16384101" y="0"/>
                </a:lnTo>
                <a:lnTo>
                  <a:pt x="16384101" y="8212531"/>
                </a:lnTo>
                <a:lnTo>
                  <a:pt x="0" y="82125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19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124019"/>
            <a:ext cx="15492912" cy="5962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4836" indent="-457418" lvl="1">
              <a:lnSpc>
                <a:spcPts val="5932"/>
              </a:lnSpc>
              <a:buFont typeface="Arial"/>
              <a:buChar char="•"/>
            </a:pPr>
            <a:r>
              <a:rPr lang="en-US" sz="4237">
                <a:solidFill>
                  <a:srgbClr val="17E3B2"/>
                </a:solidFill>
                <a:latin typeface="Canva Sans"/>
                <a:ea typeface="Canva Sans"/>
                <a:cs typeface="Canva Sans"/>
                <a:sym typeface="Canva Sans"/>
              </a:rPr>
              <a:t>Insight</a:t>
            </a:r>
            <a:r>
              <a:rPr lang="en-US" sz="423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This visualization can reveal patterns such as weekly cycles, seasonal variations, or unexpected changes in surgery numbers.</a:t>
            </a:r>
          </a:p>
          <a:p>
            <a:pPr algn="l">
              <a:lnSpc>
                <a:spcPts val="5932"/>
              </a:lnSpc>
            </a:pPr>
          </a:p>
          <a:p>
            <a:pPr algn="l" marL="914836" indent="-457418" lvl="1">
              <a:lnSpc>
                <a:spcPts val="5932"/>
              </a:lnSpc>
              <a:buFont typeface="Arial"/>
              <a:buChar char="•"/>
            </a:pPr>
            <a:r>
              <a:rPr lang="en-US" sz="4237">
                <a:solidFill>
                  <a:srgbClr val="17E3B2"/>
                </a:solidFill>
                <a:latin typeface="Canva Sans"/>
                <a:ea typeface="Canva Sans"/>
                <a:cs typeface="Canva Sans"/>
                <a:sym typeface="Canva Sans"/>
              </a:rPr>
              <a:t>Significance</a:t>
            </a:r>
            <a:r>
              <a:rPr lang="en-US" sz="423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By showing how surgery volumes fluctuate over time, it supports better resource planning, scheduling, and demand management in a healthcare setting.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04370" y="2569342"/>
            <a:ext cx="1867358" cy="186735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577100" y="3104738"/>
            <a:ext cx="721898" cy="1044852"/>
          </a:xfrm>
          <a:custGeom>
            <a:avLst/>
            <a:gdLst/>
            <a:ahLst/>
            <a:cxnLst/>
            <a:rect r="r" b="b" t="t" l="l"/>
            <a:pathLst>
              <a:path h="1044852" w="721898">
                <a:moveTo>
                  <a:pt x="0" y="0"/>
                </a:moveTo>
                <a:lnTo>
                  <a:pt x="721898" y="0"/>
                </a:lnTo>
                <a:lnTo>
                  <a:pt x="721898" y="1044852"/>
                </a:lnTo>
                <a:lnTo>
                  <a:pt x="0" y="10448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4613775" y="-4787359"/>
            <a:ext cx="8754599" cy="8754599"/>
          </a:xfrm>
          <a:custGeom>
            <a:avLst/>
            <a:gdLst/>
            <a:ahLst/>
            <a:cxnLst/>
            <a:rect r="r" b="b" t="t" l="l"/>
            <a:pathLst>
              <a:path h="8754599" w="8754599">
                <a:moveTo>
                  <a:pt x="0" y="0"/>
                </a:moveTo>
                <a:lnTo>
                  <a:pt x="8754599" y="0"/>
                </a:lnTo>
                <a:lnTo>
                  <a:pt x="8754599" y="8754598"/>
                </a:lnTo>
                <a:lnTo>
                  <a:pt x="0" y="87545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5763958" y="-781916"/>
            <a:ext cx="1683983" cy="2405689"/>
            <a:chOff x="0" y="0"/>
            <a:chExt cx="4445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-201730" t="0" r="-20173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-10800000">
            <a:off x="341929" y="7378854"/>
            <a:ext cx="1683983" cy="2405689"/>
            <a:chOff x="0" y="0"/>
            <a:chExt cx="4445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-201730" t="0" r="-20173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5400000">
            <a:off x="14472073" y="781782"/>
            <a:ext cx="841991" cy="84199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126211" t="0" r="-126211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-5400000">
            <a:off x="2480089" y="7378854"/>
            <a:ext cx="841991" cy="84199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126211" t="0" r="-126211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-201730" t="0" r="-20173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-5173055" y="-2043171"/>
            <a:ext cx="5754080" cy="8220114"/>
            <a:chOff x="0" y="0"/>
            <a:chExt cx="4445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-201730" t="0" r="-20173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4693911" y="1370765"/>
            <a:ext cx="5296653" cy="950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05"/>
              </a:lnSpc>
              <a:spcBef>
                <a:spcPct val="0"/>
              </a:spcBef>
            </a:pPr>
            <a:r>
              <a:rPr lang="en-US" b="true" sz="6088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ABOUT CASE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523289" y="5672767"/>
            <a:ext cx="10793747" cy="2709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4340" indent="-337170" lvl="1">
              <a:lnSpc>
                <a:spcPts val="4310"/>
              </a:lnSpc>
              <a:buFont typeface="Arial"/>
              <a:buChar char="•"/>
            </a:pPr>
            <a:r>
              <a:rPr lang="en-US" sz="3123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Explore the challenges of predicting daily surgical case volumes at Vanderbilt University Medical Center (VUMC) </a:t>
            </a:r>
          </a:p>
          <a:p>
            <a:pPr algn="l">
              <a:lnSpc>
                <a:spcPts val="4310"/>
              </a:lnSpc>
            </a:pPr>
          </a:p>
          <a:p>
            <a:pPr algn="l" marL="674340" indent="-337170" lvl="1">
              <a:lnSpc>
                <a:spcPts val="4310"/>
              </a:lnSpc>
              <a:buFont typeface="Arial"/>
              <a:buChar char="•"/>
            </a:pPr>
            <a:r>
              <a:rPr lang="en-US" sz="3123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H</a:t>
            </a:r>
            <a:r>
              <a:rPr lang="en-US" sz="3123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ow advanced business analytics can be applied to improve surgical scheduling and resource allocation.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342238" y="3211165"/>
            <a:ext cx="4563412" cy="73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17"/>
              </a:lnSpc>
              <a:spcBef>
                <a:spcPct val="0"/>
              </a:spcBef>
            </a:pPr>
            <a:r>
              <a:rPr lang="en-US" b="true" sz="4215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OBJECTIVE</a:t>
            </a:r>
          </a:p>
        </p:txBody>
      </p:sp>
      <p:grpSp>
        <p:nvGrpSpPr>
          <p:cNvPr name="Group 27" id="27"/>
          <p:cNvGrpSpPr/>
          <p:nvPr/>
        </p:nvGrpSpPr>
        <p:grpSpPr>
          <a:xfrm rot="5400000">
            <a:off x="2618026" y="1096869"/>
            <a:ext cx="1224824" cy="1224824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126211" t="0" r="-126211" b="0"/>
              </a:stretch>
            </a:blip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763958" y="-781916"/>
            <a:ext cx="1683983" cy="2405689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5400000">
            <a:off x="14391539" y="875530"/>
            <a:ext cx="841991" cy="84199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524197" y="420929"/>
            <a:ext cx="10349479" cy="6080319"/>
          </a:xfrm>
          <a:custGeom>
            <a:avLst/>
            <a:gdLst/>
            <a:ahLst/>
            <a:cxnLst/>
            <a:rect r="r" b="b" t="t" l="l"/>
            <a:pathLst>
              <a:path h="6080319" w="10349479">
                <a:moveTo>
                  <a:pt x="0" y="0"/>
                </a:moveTo>
                <a:lnTo>
                  <a:pt x="10349479" y="0"/>
                </a:lnTo>
                <a:lnTo>
                  <a:pt x="10349479" y="6080319"/>
                </a:lnTo>
                <a:lnTo>
                  <a:pt x="0" y="60803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710662"/>
            <a:ext cx="15358027" cy="2976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8883" indent="-264441" lvl="1">
              <a:lnSpc>
                <a:spcPts val="3429"/>
              </a:lnSpc>
              <a:buFont typeface="Arial"/>
              <a:buChar char="•"/>
            </a:pPr>
            <a:r>
              <a:rPr lang="en-US" sz="2449">
                <a:solidFill>
                  <a:srgbClr val="17E3B2"/>
                </a:solidFill>
                <a:latin typeface="Canva Sans"/>
                <a:ea typeface="Canva Sans"/>
                <a:cs typeface="Canva Sans"/>
                <a:sym typeface="Canva Sans"/>
              </a:rPr>
              <a:t>Data</a:t>
            </a:r>
            <a:r>
              <a:rPr lang="en-US" sz="244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Groups data by DOW (Day of the Week), sums Actual surgeries, and reorders days from Monday to Sunday.</a:t>
            </a:r>
          </a:p>
          <a:p>
            <a:pPr algn="l" marL="528883" indent="-264441" lvl="1">
              <a:lnSpc>
                <a:spcPts val="3429"/>
              </a:lnSpc>
              <a:buFont typeface="Arial"/>
              <a:buChar char="•"/>
            </a:pPr>
            <a:r>
              <a:rPr lang="en-US" sz="2449">
                <a:solidFill>
                  <a:srgbClr val="17E3B2"/>
                </a:solidFill>
                <a:latin typeface="Canva Sans"/>
                <a:ea typeface="Canva Sans"/>
                <a:cs typeface="Canva Sans"/>
                <a:sym typeface="Canva Sans"/>
              </a:rPr>
              <a:t>Visualization</a:t>
            </a:r>
            <a:r>
              <a:rPr lang="en-US" sz="244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  <a:p>
            <a:pPr algn="l" marL="528883" indent="-264441" lvl="1">
              <a:lnSpc>
                <a:spcPts val="3429"/>
              </a:lnSpc>
              <a:buFont typeface="Arial"/>
              <a:buChar char="•"/>
            </a:pPr>
            <a:r>
              <a:rPr lang="en-US" sz="2449">
                <a:solidFill>
                  <a:srgbClr val="17E3B2"/>
                </a:solidFill>
                <a:latin typeface="Canva Sans"/>
                <a:ea typeface="Canva Sans"/>
                <a:cs typeface="Canva Sans"/>
                <a:sym typeface="Canva Sans"/>
              </a:rPr>
              <a:t>Labels</a:t>
            </a:r>
            <a:r>
              <a:rPr lang="en-US" sz="244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X-axis as "Day of the Week," Y-axis as "Total Actual Surgeries (Log Scale)," and title "Sum of Actual Surgeries by Day of the Week (Log Scale)."</a:t>
            </a:r>
          </a:p>
          <a:p>
            <a:pPr algn="l" marL="528883" indent="-264441" lvl="1">
              <a:lnSpc>
                <a:spcPts val="3429"/>
              </a:lnSpc>
              <a:buFont typeface="Arial"/>
              <a:buChar char="•"/>
            </a:pPr>
            <a:r>
              <a:rPr lang="en-US" sz="2449">
                <a:solidFill>
                  <a:srgbClr val="17E3B2"/>
                </a:solidFill>
                <a:latin typeface="Canva Sans"/>
                <a:ea typeface="Canva Sans"/>
                <a:cs typeface="Canva Sans"/>
                <a:sym typeface="Canva Sans"/>
              </a:rPr>
              <a:t>Insight</a:t>
            </a:r>
            <a:r>
              <a:rPr lang="en-US" sz="244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Highlights weekly surgery patterns, aiding resource planning by revealing high and low volume days effectively through the log scale.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763958" y="-781916"/>
            <a:ext cx="1683983" cy="2405689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5400000">
            <a:off x="14391539" y="875530"/>
            <a:ext cx="841991" cy="84199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301846" y="87861"/>
            <a:ext cx="10275735" cy="5876826"/>
          </a:xfrm>
          <a:custGeom>
            <a:avLst/>
            <a:gdLst/>
            <a:ahLst/>
            <a:cxnLst/>
            <a:rect r="r" b="b" t="t" l="l"/>
            <a:pathLst>
              <a:path h="5876826" w="10275735">
                <a:moveTo>
                  <a:pt x="0" y="0"/>
                </a:moveTo>
                <a:lnTo>
                  <a:pt x="10275735" y="0"/>
                </a:lnTo>
                <a:lnTo>
                  <a:pt x="10275735" y="5876827"/>
                </a:lnTo>
                <a:lnTo>
                  <a:pt x="0" y="58768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11" t="0" r="-611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43871" y="6462385"/>
            <a:ext cx="12800258" cy="3603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4586" indent="-277293" lvl="1">
              <a:lnSpc>
                <a:spcPts val="3596"/>
              </a:lnSpc>
              <a:buFont typeface="Arial"/>
              <a:buChar char="•"/>
            </a:pPr>
            <a:r>
              <a:rPr lang="en-US" sz="2568">
                <a:solidFill>
                  <a:srgbClr val="17E3B2"/>
                </a:solidFill>
                <a:latin typeface="Canva Sans"/>
                <a:ea typeface="Canva Sans"/>
                <a:cs typeface="Canva Sans"/>
                <a:sym typeface="Canva Sans"/>
              </a:rPr>
              <a:t>Insight</a:t>
            </a:r>
          </a:p>
          <a:p>
            <a:pPr algn="l">
              <a:lnSpc>
                <a:spcPts val="3596"/>
              </a:lnSpc>
            </a:pPr>
            <a:r>
              <a:rPr lang="en-US" sz="256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The plot reveals how booking completeness changes over time:</a:t>
            </a:r>
          </a:p>
          <a:p>
            <a:pPr algn="l" marL="554586" indent="-277293" lvl="1">
              <a:lnSpc>
                <a:spcPts val="3596"/>
              </a:lnSpc>
              <a:buFont typeface="Arial"/>
              <a:buChar char="•"/>
            </a:pPr>
            <a:r>
              <a:rPr lang="en-US" sz="256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Ratio ≈ 1: Bookings at that time point are nearly complete.</a:t>
            </a:r>
          </a:p>
          <a:p>
            <a:pPr algn="l" marL="554586" indent="-277293" lvl="1">
              <a:lnSpc>
                <a:spcPts val="3596"/>
              </a:lnSpc>
              <a:buFont typeface="Arial"/>
              <a:buChar char="•"/>
            </a:pPr>
            <a:r>
              <a:rPr lang="en-US" sz="256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Ratio &gt; 1: Many surgeries are added later, indicating incomplete early bookings.</a:t>
            </a:r>
          </a:p>
          <a:p>
            <a:pPr algn="l" marL="554586" indent="-277293" lvl="1">
              <a:lnSpc>
                <a:spcPts val="3596"/>
              </a:lnSpc>
              <a:buFont typeface="Arial"/>
              <a:buChar char="•"/>
            </a:pPr>
            <a:r>
              <a:rPr lang="en-US" sz="256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Mean Ratio: Serves as a benchmark for overall booking trends.</a:t>
            </a:r>
          </a:p>
          <a:p>
            <a:pPr algn="l" marL="554586" indent="-277293" lvl="1">
              <a:lnSpc>
                <a:spcPts val="3596"/>
              </a:lnSpc>
              <a:buFont typeface="Arial"/>
              <a:buChar char="•"/>
            </a:pPr>
            <a:r>
              <a:rPr lang="en-US" sz="256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This visualization aids in understanding booking dynamics for better scheduling and resource planning.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763958" y="-781916"/>
            <a:ext cx="1683983" cy="2405689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5400000">
            <a:off x="14391539" y="875530"/>
            <a:ext cx="841991" cy="84199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428022" y="420929"/>
            <a:ext cx="7603335" cy="3846967"/>
          </a:xfrm>
          <a:custGeom>
            <a:avLst/>
            <a:gdLst/>
            <a:ahLst/>
            <a:cxnLst/>
            <a:rect r="r" b="b" t="t" l="l"/>
            <a:pathLst>
              <a:path h="3846967" w="7603335">
                <a:moveTo>
                  <a:pt x="0" y="0"/>
                </a:moveTo>
                <a:lnTo>
                  <a:pt x="7603335" y="0"/>
                </a:lnTo>
                <a:lnTo>
                  <a:pt x="7603335" y="3846967"/>
                </a:lnTo>
                <a:lnTo>
                  <a:pt x="0" y="38469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97219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22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786261" y="1717521"/>
            <a:ext cx="8501739" cy="4307482"/>
          </a:xfrm>
          <a:custGeom>
            <a:avLst/>
            <a:gdLst/>
            <a:ahLst/>
            <a:cxnLst/>
            <a:rect r="r" b="b" t="t" l="l"/>
            <a:pathLst>
              <a:path h="4307482" w="8501739">
                <a:moveTo>
                  <a:pt x="0" y="0"/>
                </a:moveTo>
                <a:lnTo>
                  <a:pt x="8501739" y="0"/>
                </a:lnTo>
                <a:lnTo>
                  <a:pt x="8501739" y="4307483"/>
                </a:lnTo>
                <a:lnTo>
                  <a:pt x="0" y="4307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599" r="0" b="-296932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52077" y="6354719"/>
            <a:ext cx="13362839" cy="3247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7665" indent="-283833" lvl="1">
              <a:lnSpc>
                <a:spcPts val="3681"/>
              </a:lnSpc>
              <a:buFont typeface="Arial"/>
              <a:buChar char="•"/>
            </a:pPr>
            <a:r>
              <a:rPr lang="en-US" sz="262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visualization reveals day-specific booking patterns:</a:t>
            </a:r>
          </a:p>
          <a:p>
            <a:pPr algn="l" marL="567665" indent="-283833" lvl="1">
              <a:lnSpc>
                <a:spcPts val="3681"/>
              </a:lnSpc>
              <a:buFont typeface="Arial"/>
              <a:buChar char="•"/>
            </a:pPr>
            <a:r>
              <a:rPr lang="en-US" sz="2629">
                <a:solidFill>
                  <a:srgbClr val="17E3B2"/>
                </a:solidFill>
                <a:latin typeface="Canva Sans"/>
                <a:ea typeface="Canva Sans"/>
                <a:cs typeface="Canva Sans"/>
                <a:sym typeface="Canva Sans"/>
              </a:rPr>
              <a:t>Variability</a:t>
            </a:r>
            <a:r>
              <a:rPr lang="en-US" sz="262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Ratios differ across days, suggesting unique trends (e.g., Mondays might show more last-minute bookings with lower early ratios).</a:t>
            </a:r>
          </a:p>
          <a:p>
            <a:pPr algn="l" marL="567665" indent="-283833" lvl="1">
              <a:lnSpc>
                <a:spcPts val="3681"/>
              </a:lnSpc>
              <a:buFont typeface="Arial"/>
              <a:buChar char="•"/>
            </a:pPr>
            <a:r>
              <a:rPr lang="en-US" sz="2629">
                <a:solidFill>
                  <a:srgbClr val="17E3B2"/>
                </a:solidFill>
                <a:latin typeface="Canva Sans"/>
                <a:ea typeface="Canva Sans"/>
                <a:cs typeface="Canva Sans"/>
                <a:sym typeface="Canva Sans"/>
              </a:rPr>
              <a:t>Trend Analysis</a:t>
            </a:r>
            <a:r>
              <a:rPr lang="en-US" sz="262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The mean ratio per day helps identify days where early bookings are less predictive of actual surgeries.</a:t>
            </a:r>
          </a:p>
          <a:p>
            <a:pPr algn="l" marL="567665" indent="-283833" lvl="1">
              <a:lnSpc>
                <a:spcPts val="3681"/>
              </a:lnSpc>
              <a:buFont typeface="Arial"/>
              <a:buChar char="•"/>
            </a:pPr>
            <a:r>
              <a:rPr lang="en-US" sz="2629">
                <a:solidFill>
                  <a:srgbClr val="17E3B2"/>
                </a:solidFill>
                <a:latin typeface="Canva Sans"/>
                <a:ea typeface="Canva Sans"/>
                <a:cs typeface="Canva Sans"/>
                <a:sym typeface="Canva Sans"/>
              </a:rPr>
              <a:t>Practical Use</a:t>
            </a:r>
            <a:r>
              <a:rPr lang="en-US" sz="262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This can guide scheduling and resource allocation by highlighting when and where adjustments are needed.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763958" y="-781916"/>
            <a:ext cx="1683983" cy="2405689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5400000">
            <a:off x="14391539" y="875530"/>
            <a:ext cx="841991" cy="84199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23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05550" y="875530"/>
            <a:ext cx="7170208" cy="3730136"/>
          </a:xfrm>
          <a:custGeom>
            <a:avLst/>
            <a:gdLst/>
            <a:ahLst/>
            <a:cxnLst/>
            <a:rect r="r" b="b" t="t" l="l"/>
            <a:pathLst>
              <a:path h="3730136" w="7170208">
                <a:moveTo>
                  <a:pt x="0" y="0"/>
                </a:moveTo>
                <a:lnTo>
                  <a:pt x="7170208" y="0"/>
                </a:lnTo>
                <a:lnTo>
                  <a:pt x="7170208" y="3730136"/>
                </a:lnTo>
                <a:lnTo>
                  <a:pt x="0" y="37301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0904" r="0" b="-192677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166237" y="875530"/>
            <a:ext cx="7218086" cy="3730136"/>
          </a:xfrm>
          <a:custGeom>
            <a:avLst/>
            <a:gdLst/>
            <a:ahLst/>
            <a:cxnLst/>
            <a:rect r="r" b="b" t="t" l="l"/>
            <a:pathLst>
              <a:path h="3730136" w="7218086">
                <a:moveTo>
                  <a:pt x="0" y="0"/>
                </a:moveTo>
                <a:lnTo>
                  <a:pt x="7218086" y="0"/>
                </a:lnTo>
                <a:lnTo>
                  <a:pt x="7218086" y="3730136"/>
                </a:lnTo>
                <a:lnTo>
                  <a:pt x="0" y="37301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90663" r="0" b="-96146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098246" y="5143500"/>
            <a:ext cx="8068806" cy="4114800"/>
          </a:xfrm>
          <a:custGeom>
            <a:avLst/>
            <a:gdLst/>
            <a:ahLst/>
            <a:cxnLst/>
            <a:rect r="r" b="b" t="t" l="l"/>
            <a:pathLst>
              <a:path h="4114800" w="8068806">
                <a:moveTo>
                  <a:pt x="0" y="0"/>
                </a:moveTo>
                <a:lnTo>
                  <a:pt x="8068805" y="0"/>
                </a:lnTo>
                <a:lnTo>
                  <a:pt x="80688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93313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763958" y="-781916"/>
            <a:ext cx="1683983" cy="2405689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5400000">
            <a:off x="14391539" y="875530"/>
            <a:ext cx="841991" cy="84199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028700" y="762641"/>
            <a:ext cx="12777112" cy="5414301"/>
          </a:xfrm>
          <a:custGeom>
            <a:avLst/>
            <a:gdLst/>
            <a:ahLst/>
            <a:cxnLst/>
            <a:rect r="r" b="b" t="t" l="l"/>
            <a:pathLst>
              <a:path h="5414301" w="12777112">
                <a:moveTo>
                  <a:pt x="0" y="0"/>
                </a:moveTo>
                <a:lnTo>
                  <a:pt x="12777112" y="0"/>
                </a:lnTo>
                <a:lnTo>
                  <a:pt x="12777112" y="5414302"/>
                </a:lnTo>
                <a:lnTo>
                  <a:pt x="0" y="54143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29272" y="6800281"/>
            <a:ext cx="13834686" cy="3042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3412" indent="-266706" lvl="1">
              <a:lnSpc>
                <a:spcPts val="3458"/>
              </a:lnSpc>
              <a:buFont typeface="Arial"/>
              <a:buChar char="•"/>
            </a:pPr>
            <a:r>
              <a:rPr lang="en-US" sz="247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This stacked bar chart visualizes each weekday’s percentage contribution to surgery bookings across time columns (from T-28 to T-1). </a:t>
            </a:r>
          </a:p>
          <a:p>
            <a:pPr algn="l" marL="533412" indent="-266706" lvl="1">
              <a:lnSpc>
                <a:spcPts val="3458"/>
              </a:lnSpc>
              <a:buFont typeface="Arial"/>
              <a:buChar char="•"/>
            </a:pPr>
            <a:r>
              <a:rPr lang="en-US" sz="247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For each time column, the actual surgery totals are divided by the column sum, then normalized to 100%. </a:t>
            </a:r>
          </a:p>
          <a:p>
            <a:pPr algn="l" marL="533412" indent="-266706" lvl="1">
              <a:lnSpc>
                <a:spcPts val="3458"/>
              </a:lnSpc>
              <a:buFont typeface="Arial"/>
              <a:buChar char="•"/>
            </a:pPr>
            <a:r>
              <a:rPr lang="en-US" sz="247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Each bar segment represents a weekday's contribution, with labels on segments above 5%. This reveals the temporal distribution of booking activity by weekday, aiding schedule optimization.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763958" y="-781916"/>
            <a:ext cx="1683983" cy="2405689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5400000">
            <a:off x="14391539" y="875530"/>
            <a:ext cx="841991" cy="84199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685724" y="875530"/>
            <a:ext cx="13753440" cy="5828020"/>
          </a:xfrm>
          <a:custGeom>
            <a:avLst/>
            <a:gdLst/>
            <a:ahLst/>
            <a:cxnLst/>
            <a:rect r="r" b="b" t="t" l="l"/>
            <a:pathLst>
              <a:path h="5828020" w="13753440">
                <a:moveTo>
                  <a:pt x="0" y="0"/>
                </a:moveTo>
                <a:lnTo>
                  <a:pt x="13753440" y="0"/>
                </a:lnTo>
                <a:lnTo>
                  <a:pt x="13753440" y="5828020"/>
                </a:lnTo>
                <a:lnTo>
                  <a:pt x="0" y="5828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763958" y="-781916"/>
            <a:ext cx="1683983" cy="2405689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5400000">
            <a:off x="14391539" y="875530"/>
            <a:ext cx="841991" cy="84199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477895" y="420929"/>
            <a:ext cx="14576856" cy="6176943"/>
          </a:xfrm>
          <a:custGeom>
            <a:avLst/>
            <a:gdLst/>
            <a:ahLst/>
            <a:cxnLst/>
            <a:rect r="r" b="b" t="t" l="l"/>
            <a:pathLst>
              <a:path h="6176943" w="14576856">
                <a:moveTo>
                  <a:pt x="0" y="0"/>
                </a:moveTo>
                <a:lnTo>
                  <a:pt x="14576856" y="0"/>
                </a:lnTo>
                <a:lnTo>
                  <a:pt x="14576856" y="6176943"/>
                </a:lnTo>
                <a:lnTo>
                  <a:pt x="0" y="61769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48409" y="6771074"/>
            <a:ext cx="14207770" cy="2429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6"/>
              </a:lnSpc>
              <a:spcBef>
                <a:spcPct val="0"/>
              </a:spcBef>
            </a:pPr>
            <a:r>
              <a:rPr lang="en-US" sz="278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This grouped bar chart compares the ratio of actual surgeries to bookings (T-n) for each weekday across the timeline from T-28 to T-1. Each group represents a time column, with individual bars showing the weekday-specific contributions. This visualization helps pinpoint which weekdays have higher conversion rates from bookings to completed surgeries, offering insight into scheduling trends.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763958" y="-781916"/>
            <a:ext cx="1683983" cy="2405689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5400000">
            <a:off x="14391539" y="875530"/>
            <a:ext cx="841991" cy="84199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3099262" y="1184073"/>
            <a:ext cx="10705157" cy="8394692"/>
          </a:xfrm>
          <a:custGeom>
            <a:avLst/>
            <a:gdLst/>
            <a:ahLst/>
            <a:cxnLst/>
            <a:rect r="r" b="b" t="t" l="l"/>
            <a:pathLst>
              <a:path h="8394692" w="10705157">
                <a:moveTo>
                  <a:pt x="0" y="0"/>
                </a:moveTo>
                <a:lnTo>
                  <a:pt x="10705158" y="0"/>
                </a:lnTo>
                <a:lnTo>
                  <a:pt x="10705158" y="8394692"/>
                </a:lnTo>
                <a:lnTo>
                  <a:pt x="0" y="83946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763958" y="-781916"/>
            <a:ext cx="1683983" cy="2405689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5400000">
            <a:off x="14391539" y="875530"/>
            <a:ext cx="841991" cy="84199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5362697" y="179729"/>
            <a:ext cx="5761144" cy="10107271"/>
          </a:xfrm>
          <a:custGeom>
            <a:avLst/>
            <a:gdLst/>
            <a:ahLst/>
            <a:cxnLst/>
            <a:rect r="r" b="b" t="t" l="l"/>
            <a:pathLst>
              <a:path h="10107271" w="5761144">
                <a:moveTo>
                  <a:pt x="0" y="0"/>
                </a:moveTo>
                <a:lnTo>
                  <a:pt x="5761144" y="0"/>
                </a:lnTo>
                <a:lnTo>
                  <a:pt x="5761144" y="10107271"/>
                </a:lnTo>
                <a:lnTo>
                  <a:pt x="0" y="101072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56821" y="75452"/>
            <a:ext cx="12010783" cy="10400796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5727" t="0" r="-1572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4086541" y="0"/>
            <a:ext cx="12010783" cy="10400796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02591" t="0" r="-10259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5109196" y="15648"/>
            <a:ext cx="12010783" cy="10400796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02591" t="0" r="-10259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5478059" y="3920409"/>
            <a:ext cx="2446183" cy="244618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200025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303635" y="4568149"/>
            <a:ext cx="795031" cy="1150702"/>
          </a:xfrm>
          <a:custGeom>
            <a:avLst/>
            <a:gdLst/>
            <a:ahLst/>
            <a:cxnLst/>
            <a:rect r="r" b="b" t="t" l="l"/>
            <a:pathLst>
              <a:path h="1150702" w="795031">
                <a:moveTo>
                  <a:pt x="0" y="0"/>
                </a:moveTo>
                <a:lnTo>
                  <a:pt x="795030" y="0"/>
                </a:lnTo>
                <a:lnTo>
                  <a:pt x="795030" y="1150702"/>
                </a:lnTo>
                <a:lnTo>
                  <a:pt x="0" y="11507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963498" y="4803160"/>
            <a:ext cx="6542245" cy="2040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84"/>
              </a:lnSpc>
              <a:spcBef>
                <a:spcPct val="0"/>
              </a:spcBef>
            </a:pPr>
            <a:r>
              <a:rPr lang="en-US" b="true" sz="657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PREDICTIVE MODELS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t="0" r="-20173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4664277" y="-871079"/>
            <a:ext cx="1683983" cy="2405689"/>
            <a:chOff x="0" y="0"/>
            <a:chExt cx="4445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t="0" r="-20173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5400000">
            <a:off x="16417309" y="1645890"/>
            <a:ext cx="841991" cy="841991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t="0" r="-126211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5400000">
            <a:off x="6480591" y="8837304"/>
            <a:ext cx="841991" cy="841991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t="0" r="-126211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4463544" y="7799071"/>
            <a:ext cx="2374761" cy="3392515"/>
            <a:chOff x="0" y="0"/>
            <a:chExt cx="4445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t="0" r="-201730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5400000">
            <a:off x="8329099" y="4587986"/>
            <a:ext cx="1224824" cy="1224824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t="0" r="-126211" b="0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5173055" y="-2043171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3203410" y="344805"/>
            <a:ext cx="14695761" cy="1358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4"/>
              </a:lnSpc>
            </a:pPr>
            <a:r>
              <a:rPr lang="en-US" sz="4428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THE MAIN ISSUE:</a:t>
            </a:r>
          </a:p>
          <a:p>
            <a:pPr algn="l" marL="0" indent="0" lvl="0">
              <a:lnSpc>
                <a:spcPts val="5314"/>
              </a:lnSpc>
              <a:spcBef>
                <a:spcPct val="0"/>
              </a:spcBef>
            </a:pPr>
            <a:r>
              <a:rPr lang="en-US" b="true" sz="4428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 UNPREDICTABLE DAILY SURGERIES</a:t>
            </a:r>
          </a:p>
        </p:txBody>
      </p:sp>
      <p:grpSp>
        <p:nvGrpSpPr>
          <p:cNvPr name="Group 7" id="7"/>
          <p:cNvGrpSpPr/>
          <p:nvPr/>
        </p:nvGrpSpPr>
        <p:grpSpPr>
          <a:xfrm rot="5400000">
            <a:off x="1122716" y="324252"/>
            <a:ext cx="1224824" cy="1188329"/>
            <a:chOff x="0" y="0"/>
            <a:chExt cx="812800" cy="78858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788582"/>
            </a:xfrm>
            <a:custGeom>
              <a:avLst/>
              <a:gdLst/>
              <a:ahLst/>
              <a:cxnLst/>
              <a:rect r="r" b="b" t="t" l="l"/>
              <a:pathLst>
                <a:path h="788582" w="812800">
                  <a:moveTo>
                    <a:pt x="406400" y="0"/>
                  </a:moveTo>
                  <a:cubicBezTo>
                    <a:pt x="181951" y="0"/>
                    <a:pt x="0" y="176530"/>
                    <a:pt x="0" y="394291"/>
                  </a:cubicBezTo>
                  <a:cubicBezTo>
                    <a:pt x="0" y="612052"/>
                    <a:pt x="181951" y="788582"/>
                    <a:pt x="406400" y="788582"/>
                  </a:cubicBezTo>
                  <a:cubicBezTo>
                    <a:pt x="630849" y="788582"/>
                    <a:pt x="812800" y="612052"/>
                    <a:pt x="812800" y="394291"/>
                  </a:cubicBezTo>
                  <a:cubicBezTo>
                    <a:pt x="812800" y="176530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0961" t="0" r="-120961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579679" y="2096437"/>
            <a:ext cx="14863635" cy="7896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62"/>
              </a:lnSpc>
            </a:pPr>
          </a:p>
          <a:p>
            <a:pPr algn="l" marL="698233" indent="-349116" lvl="1">
              <a:lnSpc>
                <a:spcPts val="4462"/>
              </a:lnSpc>
              <a:spcBef>
                <a:spcPct val="0"/>
              </a:spcBef>
              <a:buFont typeface="Arial"/>
              <a:buChar char="•"/>
            </a:pPr>
            <a:r>
              <a:rPr lang="en-US" sz="3234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What’s the pr</a:t>
            </a:r>
            <a:r>
              <a:rPr lang="en-US" sz="3234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oblem?</a:t>
            </a:r>
          </a:p>
          <a:p>
            <a:pPr algn="l" marL="698233" indent="-349116" lvl="1">
              <a:lnSpc>
                <a:spcPts val="4462"/>
              </a:lnSpc>
              <a:spcBef>
                <a:spcPct val="0"/>
              </a:spcBef>
              <a:buFont typeface="Arial"/>
              <a:buChar char="•"/>
            </a:pPr>
            <a:r>
              <a:rPr lang="en-US" sz="3234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The hospital plans surgeries weeks ahead, but the exact number of surgeries each day isn’t confirmed until the day before. This makes it hard to schedule staff and resources properly.</a:t>
            </a:r>
          </a:p>
          <a:p>
            <a:pPr algn="l" marL="1396466" indent="-465489" lvl="2">
              <a:lnSpc>
                <a:spcPts val="4462"/>
              </a:lnSpc>
              <a:spcBef>
                <a:spcPct val="0"/>
              </a:spcBef>
              <a:buFont typeface="Arial"/>
              <a:buChar char="⚬"/>
            </a:pPr>
            <a:r>
              <a:rPr lang="en-US" sz="3234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Daily surgeries average 116 but can swing wildly (e.g., 30+ more or fewer than expected).</a:t>
            </a:r>
          </a:p>
          <a:p>
            <a:pPr algn="l" marL="1396466" indent="-465489" lvl="2">
              <a:lnSpc>
                <a:spcPts val="4462"/>
              </a:lnSpc>
              <a:spcBef>
                <a:spcPct val="0"/>
              </a:spcBef>
              <a:buFont typeface="Arial"/>
              <a:buChar char="⚬"/>
            </a:pPr>
            <a:r>
              <a:rPr lang="en-US" sz="3234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6% of surgeries are last-minute emergencies, adding to the chaos.</a:t>
            </a:r>
          </a:p>
          <a:p>
            <a:pPr algn="l" marL="698233" indent="-349116" lvl="1">
              <a:lnSpc>
                <a:spcPts val="4462"/>
              </a:lnSpc>
              <a:spcBef>
                <a:spcPct val="0"/>
              </a:spcBef>
              <a:buFont typeface="Arial"/>
              <a:buChar char="•"/>
            </a:pPr>
            <a:r>
              <a:rPr lang="en-US" sz="3234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Why is this a big deal?</a:t>
            </a:r>
          </a:p>
          <a:p>
            <a:pPr algn="l" marL="1396466" indent="-465489" lvl="2">
              <a:lnSpc>
                <a:spcPts val="4462"/>
              </a:lnSpc>
              <a:spcBef>
                <a:spcPct val="0"/>
              </a:spcBef>
              <a:buFont typeface="Arial"/>
              <a:buChar char="⚬"/>
            </a:pPr>
            <a:r>
              <a:rPr lang="en-US" sz="3234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Overstaffing wastes money.</a:t>
            </a:r>
          </a:p>
          <a:p>
            <a:pPr algn="l" marL="1396466" indent="-465489" lvl="2">
              <a:lnSpc>
                <a:spcPts val="4462"/>
              </a:lnSpc>
              <a:spcBef>
                <a:spcPct val="0"/>
              </a:spcBef>
              <a:buFont typeface="Arial"/>
              <a:buChar char="⚬"/>
            </a:pPr>
            <a:r>
              <a:rPr lang="en-US" sz="3234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Understaffing leads to delays, overtime costs, or even canceled surgeries.</a:t>
            </a:r>
          </a:p>
          <a:p>
            <a:pPr algn="l" marL="1396466" indent="-465489" lvl="2">
              <a:lnSpc>
                <a:spcPts val="4462"/>
              </a:lnSpc>
              <a:spcBef>
                <a:spcPct val="0"/>
              </a:spcBef>
              <a:buFont typeface="Arial"/>
              <a:buChar char="⚬"/>
            </a:pPr>
            <a:r>
              <a:rPr lang="en-US" sz="3234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Departments like nursing, anesthesia, and equipment suppliers need accurate daily forecasts to prepare.</a:t>
            </a:r>
          </a:p>
          <a:p>
            <a:pPr algn="l">
              <a:lnSpc>
                <a:spcPts val="4462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6435" y="386910"/>
            <a:ext cx="2323149" cy="232314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81911" y="942386"/>
            <a:ext cx="1212197" cy="1212197"/>
          </a:xfrm>
          <a:custGeom>
            <a:avLst/>
            <a:gdLst/>
            <a:ahLst/>
            <a:cxnLst/>
            <a:rect r="r" b="b" t="t" l="l"/>
            <a:pathLst>
              <a:path h="1212197" w="1212197">
                <a:moveTo>
                  <a:pt x="0" y="0"/>
                </a:moveTo>
                <a:lnTo>
                  <a:pt x="1212197" y="0"/>
                </a:lnTo>
                <a:lnTo>
                  <a:pt x="1212197" y="1212197"/>
                </a:lnTo>
                <a:lnTo>
                  <a:pt x="0" y="121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01730" t="0" r="-20173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01730" t="0" r="-20173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3493371" y="3386945"/>
            <a:ext cx="11301259" cy="5579997"/>
          </a:xfrm>
          <a:custGeom>
            <a:avLst/>
            <a:gdLst/>
            <a:ahLst/>
            <a:cxnLst/>
            <a:rect r="r" b="b" t="t" l="l"/>
            <a:pathLst>
              <a:path h="5579997" w="11301259">
                <a:moveTo>
                  <a:pt x="0" y="0"/>
                </a:moveTo>
                <a:lnTo>
                  <a:pt x="11301258" y="0"/>
                </a:lnTo>
                <a:lnTo>
                  <a:pt x="11301258" y="5579996"/>
                </a:lnTo>
                <a:lnTo>
                  <a:pt x="0" y="55799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054787" y="1175556"/>
            <a:ext cx="4400018" cy="669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07"/>
              </a:lnSpc>
              <a:spcBef>
                <a:spcPct val="0"/>
              </a:spcBef>
            </a:pPr>
            <a:r>
              <a:rPr lang="en-US" b="true" sz="3845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MODEL 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85731" y="1871578"/>
            <a:ext cx="7548682" cy="838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2"/>
              </a:lnSpc>
              <a:spcBef>
                <a:spcPct val="0"/>
              </a:spcBef>
            </a:pPr>
            <a:r>
              <a:rPr lang="en-US" sz="4987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Considering all the  features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31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63712" y="1238912"/>
            <a:ext cx="14428602" cy="7192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9160" indent="-339580" lvl="1">
              <a:lnSpc>
                <a:spcPts val="4404"/>
              </a:lnSpc>
              <a:buFont typeface="Arial"/>
              <a:buChar char="•"/>
            </a:pPr>
            <a:r>
              <a:rPr lang="en-US" sz="314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model has a high R-squared (0.969), indicating a strong fit.</a:t>
            </a:r>
          </a:p>
          <a:p>
            <a:pPr algn="l">
              <a:lnSpc>
                <a:spcPts val="4404"/>
              </a:lnSpc>
            </a:pPr>
          </a:p>
          <a:p>
            <a:pPr algn="l" marL="679160" indent="-339580" lvl="1">
              <a:lnSpc>
                <a:spcPts val="4404"/>
              </a:lnSpc>
              <a:buFont typeface="Arial"/>
              <a:buChar char="•"/>
            </a:pPr>
            <a:r>
              <a:rPr lang="en-US" sz="314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Adjusted R-squared (0.938) confirms the model explains most variance.</a:t>
            </a:r>
          </a:p>
          <a:p>
            <a:pPr algn="l">
              <a:lnSpc>
                <a:spcPts val="4404"/>
              </a:lnSpc>
            </a:pPr>
          </a:p>
          <a:p>
            <a:pPr algn="l" marL="679160" indent="-339580" lvl="1">
              <a:lnSpc>
                <a:spcPts val="4404"/>
              </a:lnSpc>
              <a:buFont typeface="Arial"/>
              <a:buChar char="•"/>
            </a:pPr>
            <a:r>
              <a:rPr lang="en-US" sz="314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F-statistic (31.20, p = 3.56e-46) suggests overall significance.</a:t>
            </a:r>
          </a:p>
          <a:p>
            <a:pPr algn="l">
              <a:lnSpc>
                <a:spcPts val="4404"/>
              </a:lnSpc>
            </a:pPr>
          </a:p>
          <a:p>
            <a:pPr algn="l" marL="679160" indent="-339580" lvl="1">
              <a:lnSpc>
                <a:spcPts val="4404"/>
              </a:lnSpc>
              <a:buFont typeface="Arial"/>
              <a:buChar char="•"/>
            </a:pPr>
            <a:r>
              <a:rPr lang="en-US" sz="314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Most predictors have high p-values (&gt;0.05), meaning they are not individually significant.</a:t>
            </a:r>
          </a:p>
          <a:p>
            <a:pPr algn="l">
              <a:lnSpc>
                <a:spcPts val="4404"/>
              </a:lnSpc>
            </a:pPr>
          </a:p>
          <a:p>
            <a:pPr algn="l" marL="679160" indent="-339580" lvl="1">
              <a:lnSpc>
                <a:spcPts val="4404"/>
              </a:lnSpc>
              <a:buFont typeface="Arial"/>
              <a:buChar char="•"/>
            </a:pPr>
            <a:r>
              <a:rPr lang="en-US" sz="314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Intercept (81.7615, p &lt; 0.001) suggests a strong baseline effect.</a:t>
            </a:r>
          </a:p>
          <a:p>
            <a:pPr algn="l">
              <a:lnSpc>
                <a:spcPts val="4404"/>
              </a:lnSpc>
            </a:pPr>
          </a:p>
          <a:p>
            <a:pPr algn="l" marL="679160" indent="-339580" lvl="1">
              <a:lnSpc>
                <a:spcPts val="4404"/>
              </a:lnSpc>
              <a:buFont typeface="Arial"/>
              <a:buChar char="•"/>
            </a:pPr>
            <a:r>
              <a:rPr lang="en-US" sz="314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Further refinement is needed to improve individual predictor significance.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6435" y="386910"/>
            <a:ext cx="2323149" cy="232314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81911" y="942386"/>
            <a:ext cx="1212197" cy="1212197"/>
          </a:xfrm>
          <a:custGeom>
            <a:avLst/>
            <a:gdLst/>
            <a:ahLst/>
            <a:cxnLst/>
            <a:rect r="r" b="b" t="t" l="l"/>
            <a:pathLst>
              <a:path h="1212197" w="1212197">
                <a:moveTo>
                  <a:pt x="0" y="0"/>
                </a:moveTo>
                <a:lnTo>
                  <a:pt x="1212197" y="0"/>
                </a:lnTo>
                <a:lnTo>
                  <a:pt x="1212197" y="1212197"/>
                </a:lnTo>
                <a:lnTo>
                  <a:pt x="0" y="121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01730" t="0" r="-20173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01730" t="0" r="-20173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2649584" y="2868438"/>
            <a:ext cx="10707274" cy="7160489"/>
          </a:xfrm>
          <a:custGeom>
            <a:avLst/>
            <a:gdLst/>
            <a:ahLst/>
            <a:cxnLst/>
            <a:rect r="r" b="b" t="t" l="l"/>
            <a:pathLst>
              <a:path h="7160489" w="10707274">
                <a:moveTo>
                  <a:pt x="0" y="0"/>
                </a:moveTo>
                <a:lnTo>
                  <a:pt x="10707274" y="0"/>
                </a:lnTo>
                <a:lnTo>
                  <a:pt x="10707274" y="7160489"/>
                </a:lnTo>
                <a:lnTo>
                  <a:pt x="0" y="71604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054787" y="1175556"/>
            <a:ext cx="4400018" cy="669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07"/>
              </a:lnSpc>
              <a:spcBef>
                <a:spcPct val="0"/>
              </a:spcBef>
            </a:pPr>
            <a:r>
              <a:rPr lang="en-US" b="true" sz="3845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MODEL 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054787" y="1759489"/>
            <a:ext cx="8710970" cy="838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2"/>
              </a:lnSpc>
              <a:spcBef>
                <a:spcPct val="0"/>
              </a:spcBef>
            </a:pPr>
            <a:r>
              <a:rPr lang="en-US" sz="4987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Considering significant  features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33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969964" y="1186750"/>
            <a:ext cx="13261280" cy="8395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1476" indent="-305738" lvl="1">
              <a:lnSpc>
                <a:spcPts val="3965"/>
              </a:lnSpc>
              <a:buFont typeface="Arial"/>
              <a:buChar char="•"/>
            </a:pPr>
            <a:r>
              <a:rPr lang="en-US" sz="283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model has a high R-squared (0.938), indicating a strong fit.</a:t>
            </a:r>
          </a:p>
          <a:p>
            <a:pPr algn="l">
              <a:lnSpc>
                <a:spcPts val="3965"/>
              </a:lnSpc>
            </a:pPr>
          </a:p>
          <a:p>
            <a:pPr algn="l" marL="611476" indent="-305738" lvl="1">
              <a:lnSpc>
                <a:spcPts val="3965"/>
              </a:lnSpc>
              <a:buFont typeface="Arial"/>
              <a:buChar char="•"/>
            </a:pPr>
            <a:r>
              <a:rPr lang="en-US" sz="283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Adjusted R-squared (0.936) confirms good explanatory power.</a:t>
            </a:r>
          </a:p>
          <a:p>
            <a:pPr algn="l">
              <a:lnSpc>
                <a:spcPts val="3965"/>
              </a:lnSpc>
            </a:pPr>
          </a:p>
          <a:p>
            <a:pPr algn="l" marL="611476" indent="-305738" lvl="1">
              <a:lnSpc>
                <a:spcPts val="3965"/>
              </a:lnSpc>
              <a:buFont typeface="Arial"/>
              <a:buChar char="•"/>
            </a:pPr>
            <a:r>
              <a:rPr lang="en-US" sz="283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F-statistic (467.4, p ≈ 0.00) shows overall significance.</a:t>
            </a:r>
          </a:p>
          <a:p>
            <a:pPr algn="l">
              <a:lnSpc>
                <a:spcPts val="3965"/>
              </a:lnSpc>
            </a:pPr>
          </a:p>
          <a:p>
            <a:pPr algn="l" marL="611476" indent="-305738" lvl="1">
              <a:lnSpc>
                <a:spcPts val="3965"/>
              </a:lnSpc>
              <a:buFont typeface="Arial"/>
              <a:buChar char="•"/>
            </a:pPr>
            <a:r>
              <a:rPr lang="en-US" sz="283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Some predictors have low p-values (&lt;0.05), meaning they are statistically significant.</a:t>
            </a:r>
          </a:p>
          <a:p>
            <a:pPr algn="l">
              <a:lnSpc>
                <a:spcPts val="3965"/>
              </a:lnSpc>
            </a:pPr>
          </a:p>
          <a:p>
            <a:pPr algn="l" marL="611476" indent="-305738" lvl="1">
              <a:lnSpc>
                <a:spcPts val="3965"/>
              </a:lnSpc>
              <a:buFont typeface="Arial"/>
              <a:buChar char="•"/>
            </a:pPr>
            <a:r>
              <a:rPr lang="en-US" sz="283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Intercept (116.7449, p &lt; 0.001) suggests a strong baseline effect.</a:t>
            </a:r>
          </a:p>
          <a:p>
            <a:pPr algn="l">
              <a:lnSpc>
                <a:spcPts val="3965"/>
              </a:lnSpc>
            </a:pPr>
          </a:p>
          <a:p>
            <a:pPr algn="l" marL="611476" indent="-305738" lvl="1">
              <a:lnSpc>
                <a:spcPts val="3965"/>
              </a:lnSpc>
              <a:buFont typeface="Arial"/>
              <a:buChar char="•"/>
            </a:pPr>
            <a:r>
              <a:rPr lang="en-US" sz="283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model includes interaction terms, indicating possible combined effects of variables.</a:t>
            </a:r>
          </a:p>
          <a:p>
            <a:pPr algn="l">
              <a:lnSpc>
                <a:spcPts val="3965"/>
              </a:lnSpc>
            </a:pPr>
          </a:p>
          <a:p>
            <a:pPr algn="l" marL="611476" indent="-305738" lvl="1">
              <a:lnSpc>
                <a:spcPts val="3965"/>
              </a:lnSpc>
              <a:buFont typeface="Arial"/>
              <a:buChar char="•"/>
            </a:pPr>
            <a:r>
              <a:rPr lang="en-US" sz="283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Durbin-Watson (2.034) suggests no strong autocorrelation in residuals.</a:t>
            </a:r>
          </a:p>
          <a:p>
            <a:pPr algn="l">
              <a:lnSpc>
                <a:spcPts val="3965"/>
              </a:lnSpc>
            </a:pPr>
          </a:p>
          <a:p>
            <a:pPr algn="l">
              <a:lnSpc>
                <a:spcPts val="3965"/>
              </a:lnSpc>
            </a:pP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15458" cy="181545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34085" y="434085"/>
            <a:ext cx="947289" cy="947289"/>
          </a:xfrm>
          <a:custGeom>
            <a:avLst/>
            <a:gdLst/>
            <a:ahLst/>
            <a:cxnLst/>
            <a:rect r="r" b="b" t="t" l="l"/>
            <a:pathLst>
              <a:path h="947289" w="947289">
                <a:moveTo>
                  <a:pt x="0" y="0"/>
                </a:moveTo>
                <a:lnTo>
                  <a:pt x="947288" y="0"/>
                </a:lnTo>
                <a:lnTo>
                  <a:pt x="947288" y="947288"/>
                </a:lnTo>
                <a:lnTo>
                  <a:pt x="0" y="9472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01730" t="0" r="-20173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01730" t="0" r="-20173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8256887" y="617224"/>
            <a:ext cx="9324477" cy="5559719"/>
          </a:xfrm>
          <a:custGeom>
            <a:avLst/>
            <a:gdLst/>
            <a:ahLst/>
            <a:cxnLst/>
            <a:rect r="r" b="b" t="t" l="l"/>
            <a:pathLst>
              <a:path h="5559719" w="9324477">
                <a:moveTo>
                  <a:pt x="0" y="0"/>
                </a:moveTo>
                <a:lnTo>
                  <a:pt x="9324477" y="0"/>
                </a:lnTo>
                <a:lnTo>
                  <a:pt x="9324477" y="5559719"/>
                </a:lnTo>
                <a:lnTo>
                  <a:pt x="0" y="55597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132110" y="618696"/>
            <a:ext cx="3438456" cy="520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47"/>
              </a:lnSpc>
              <a:spcBef>
                <a:spcPct val="0"/>
              </a:spcBef>
            </a:pPr>
            <a:r>
              <a:rPr lang="en-US" b="true" sz="3005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MODELS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87248" y="1072937"/>
            <a:ext cx="5803381" cy="654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8"/>
              </a:lnSpc>
              <a:spcBef>
                <a:spcPct val="0"/>
              </a:spcBef>
            </a:pPr>
            <a:r>
              <a:rPr lang="en-US" sz="3897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Dropping the T_n columns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81373" y="6786489"/>
            <a:ext cx="14455097" cy="3266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3247" indent="-286623" lvl="1">
              <a:lnSpc>
                <a:spcPts val="3717"/>
              </a:lnSpc>
              <a:buFont typeface="Arial"/>
              <a:buChar char="•"/>
            </a:pPr>
            <a:r>
              <a:rPr lang="en-US" sz="2655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The code preprocesses a surgical booking dataset by selecting features, one-hot encoding the day-of-week, and standardizing time variables. It creates interaction terms between dummy variables and time columns as well as between adjacent time columns. </a:t>
            </a:r>
          </a:p>
          <a:p>
            <a:pPr algn="l" marL="573247" indent="-286623" lvl="1">
              <a:lnSpc>
                <a:spcPts val="3717"/>
              </a:lnSpc>
              <a:buFont typeface="Arial"/>
              <a:buChar char="•"/>
            </a:pPr>
            <a:r>
              <a:rPr lang="en-US" sz="2655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Several OLS regression models are then fitted by sequentially dropping recent booking columns (T_1, T_2, etc.) to assess the impact on model performance.</a:t>
            </a:r>
          </a:p>
          <a:p>
            <a:pPr algn="l" marL="573247" indent="-286623" lvl="1">
              <a:lnSpc>
                <a:spcPts val="3717"/>
              </a:lnSpc>
              <a:buFont typeface="Arial"/>
              <a:buChar char="•"/>
            </a:pPr>
            <a:r>
              <a:rPr lang="en-US" sz="2655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 Finally, the adjusted R² values are plotted on a logarithmic scale to compare predictive accuracy across model variations.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9690195" y="3049848"/>
            <a:ext cx="7569105" cy="7868257"/>
            <a:chOff x="0" y="0"/>
            <a:chExt cx="6108573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t="0" r="-133175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690195" y="736179"/>
            <a:ext cx="7569105" cy="7868257"/>
            <a:chOff x="0" y="0"/>
            <a:chExt cx="6108573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t="0" r="-133175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619756" y="3729112"/>
            <a:ext cx="5735021" cy="1185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23"/>
              </a:lnSpc>
            </a:pPr>
            <a:r>
              <a:rPr lang="en-US" b="true" sz="6873" spc="419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THANK YOU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690195" y="-62141"/>
            <a:ext cx="7569105" cy="7868257"/>
            <a:chOff x="0" y="0"/>
            <a:chExt cx="6108573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3"/>
              <a:stretch>
                <a:fillRect l="-28012" t="0" r="-28012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9690195" y="1390043"/>
            <a:ext cx="7569105" cy="7868257"/>
            <a:chOff x="0" y="0"/>
            <a:chExt cx="6108573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t="0" r="-133175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7E3B2"/>
                </a:solidFill>
                <a:latin typeface="Canva Sans"/>
                <a:ea typeface="Canva Sans"/>
                <a:cs typeface="Canva Sans"/>
                <a:sym typeface="Canva Sans"/>
              </a:rPr>
              <a:t>35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5173055" y="-2043171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2563539" y="525213"/>
            <a:ext cx="14695761" cy="154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34"/>
              </a:lnSpc>
              <a:spcBef>
                <a:spcPct val="0"/>
              </a:spcBef>
            </a:pPr>
            <a:r>
              <a:rPr lang="en-US" b="true" sz="5028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WHY DOES THE NUMBER OF SURGERIES VARY SO MUCH?</a:t>
            </a:r>
          </a:p>
        </p:txBody>
      </p:sp>
      <p:grpSp>
        <p:nvGrpSpPr>
          <p:cNvPr name="Group 7" id="7"/>
          <p:cNvGrpSpPr/>
          <p:nvPr/>
        </p:nvGrpSpPr>
        <p:grpSpPr>
          <a:xfrm rot="5400000">
            <a:off x="1122716" y="324252"/>
            <a:ext cx="1224824" cy="1188329"/>
            <a:chOff x="0" y="0"/>
            <a:chExt cx="812800" cy="78858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788582"/>
            </a:xfrm>
            <a:custGeom>
              <a:avLst/>
              <a:gdLst/>
              <a:ahLst/>
              <a:cxnLst/>
              <a:rect r="r" b="b" t="t" l="l"/>
              <a:pathLst>
                <a:path h="788582" w="812800">
                  <a:moveTo>
                    <a:pt x="406400" y="0"/>
                  </a:moveTo>
                  <a:cubicBezTo>
                    <a:pt x="181951" y="0"/>
                    <a:pt x="0" y="176530"/>
                    <a:pt x="0" y="394291"/>
                  </a:cubicBezTo>
                  <a:cubicBezTo>
                    <a:pt x="0" y="612052"/>
                    <a:pt x="181951" y="788582"/>
                    <a:pt x="406400" y="788582"/>
                  </a:cubicBezTo>
                  <a:cubicBezTo>
                    <a:pt x="630849" y="788582"/>
                    <a:pt x="812800" y="612052"/>
                    <a:pt x="812800" y="394291"/>
                  </a:cubicBezTo>
                  <a:cubicBezTo>
                    <a:pt x="812800" y="176530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0961" t="0" r="-120961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397011" y="2009736"/>
            <a:ext cx="15046303" cy="6840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7"/>
              </a:lnSpc>
              <a:spcBef>
                <a:spcPct val="0"/>
              </a:spcBef>
            </a:pPr>
          </a:p>
          <a:p>
            <a:pPr algn="l" marL="706814" indent="-353407" lvl="1">
              <a:lnSpc>
                <a:spcPts val="4517"/>
              </a:lnSpc>
              <a:spcBef>
                <a:spcPct val="0"/>
              </a:spcBef>
              <a:buFont typeface="Arial"/>
              <a:buChar char="•"/>
            </a:pPr>
            <a:r>
              <a:rPr lang="en-US" sz="3273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Surgeons’ habits:</a:t>
            </a:r>
          </a:p>
          <a:p>
            <a:pPr algn="l" marL="1413628" indent="-471209" lvl="2">
              <a:lnSpc>
                <a:spcPts val="4517"/>
              </a:lnSpc>
              <a:spcBef>
                <a:spcPct val="0"/>
              </a:spcBef>
              <a:buFont typeface="Arial"/>
              <a:buChar char="⚬"/>
            </a:pPr>
            <a:r>
              <a:rPr lang="en-US" sz="3273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Many avoid scheduling surgeries on Fridays or block off weeks for vacations/conferences.</a:t>
            </a:r>
          </a:p>
          <a:p>
            <a:pPr algn="l" marL="1413628" indent="-471209" lvl="2">
              <a:lnSpc>
                <a:spcPts val="4517"/>
              </a:lnSpc>
              <a:spcBef>
                <a:spcPct val="0"/>
              </a:spcBef>
              <a:buFont typeface="Arial"/>
              <a:buChar char="⚬"/>
            </a:pPr>
            <a:r>
              <a:rPr lang="en-US" sz="3273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Some entire departments (e.g., heart surgery) might take a week off, creating slow days followed by busy ones.</a:t>
            </a:r>
          </a:p>
          <a:p>
            <a:pPr algn="l" marL="706814" indent="-353407" lvl="1">
              <a:lnSpc>
                <a:spcPts val="4517"/>
              </a:lnSpc>
              <a:spcBef>
                <a:spcPct val="0"/>
              </a:spcBef>
              <a:buFont typeface="Arial"/>
              <a:buChar char="•"/>
            </a:pPr>
            <a:r>
              <a:rPr lang="en-US" sz="3273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Emergencies:</a:t>
            </a:r>
          </a:p>
          <a:p>
            <a:pPr algn="l" marL="1413628" indent="-471209" lvl="2">
              <a:lnSpc>
                <a:spcPts val="4517"/>
              </a:lnSpc>
              <a:spcBef>
                <a:spcPct val="0"/>
              </a:spcBef>
              <a:buFont typeface="Arial"/>
              <a:buChar char="⚬"/>
            </a:pPr>
            <a:r>
              <a:rPr lang="en-US" sz="3273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Last-minute “add-on” surgeries (6% of total) disrupt the schedule.</a:t>
            </a:r>
          </a:p>
          <a:p>
            <a:pPr algn="l" marL="706814" indent="-353407" lvl="1">
              <a:lnSpc>
                <a:spcPts val="4517"/>
              </a:lnSpc>
              <a:spcBef>
                <a:spcPct val="0"/>
              </a:spcBef>
              <a:buFont typeface="Arial"/>
              <a:buChar char="•"/>
            </a:pPr>
            <a:r>
              <a:rPr lang="en-US" sz="3273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Mont</a:t>
            </a:r>
            <a:r>
              <a:rPr lang="en-US" sz="3273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hly vs. daily planning:</a:t>
            </a:r>
          </a:p>
          <a:p>
            <a:pPr algn="l" marL="1413628" indent="-471209" lvl="2">
              <a:lnSpc>
                <a:spcPts val="4517"/>
              </a:lnSpc>
              <a:spcBef>
                <a:spcPct val="0"/>
              </a:spcBef>
              <a:buFont typeface="Arial"/>
              <a:buChar char="⚬"/>
            </a:pPr>
            <a:r>
              <a:rPr lang="en-US" sz="3273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The Finance Department predicts monthly totals accurately (within 5% error) but can’t predict daily numbers.</a:t>
            </a:r>
          </a:p>
          <a:p>
            <a:pPr algn="l">
              <a:lnSpc>
                <a:spcPts val="4517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5173055" y="-2043171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2563539" y="525213"/>
            <a:ext cx="14695761" cy="775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34"/>
              </a:lnSpc>
              <a:spcBef>
                <a:spcPct val="0"/>
              </a:spcBef>
            </a:pPr>
            <a:r>
              <a:rPr lang="en-US" b="true" sz="5028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 HOW THE HOSPITAL TRIES TO MANAGE THIS</a:t>
            </a:r>
          </a:p>
        </p:txBody>
      </p:sp>
      <p:grpSp>
        <p:nvGrpSpPr>
          <p:cNvPr name="Group 7" id="7"/>
          <p:cNvGrpSpPr/>
          <p:nvPr/>
        </p:nvGrpSpPr>
        <p:grpSpPr>
          <a:xfrm rot="5400000">
            <a:off x="1122716" y="324252"/>
            <a:ext cx="1224824" cy="1188329"/>
            <a:chOff x="0" y="0"/>
            <a:chExt cx="812800" cy="78858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788582"/>
            </a:xfrm>
            <a:custGeom>
              <a:avLst/>
              <a:gdLst/>
              <a:ahLst/>
              <a:cxnLst/>
              <a:rect r="r" b="b" t="t" l="l"/>
              <a:pathLst>
                <a:path h="788582" w="812800">
                  <a:moveTo>
                    <a:pt x="406400" y="0"/>
                  </a:moveTo>
                  <a:cubicBezTo>
                    <a:pt x="181951" y="0"/>
                    <a:pt x="0" y="176530"/>
                    <a:pt x="0" y="394291"/>
                  </a:cubicBezTo>
                  <a:cubicBezTo>
                    <a:pt x="0" y="612052"/>
                    <a:pt x="181951" y="788582"/>
                    <a:pt x="406400" y="788582"/>
                  </a:cubicBezTo>
                  <a:cubicBezTo>
                    <a:pt x="630849" y="788582"/>
                    <a:pt x="812800" y="612052"/>
                    <a:pt x="812800" y="394291"/>
                  </a:cubicBezTo>
                  <a:cubicBezTo>
                    <a:pt x="812800" y="176530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0961" t="0" r="-120961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397011" y="2009736"/>
            <a:ext cx="15046303" cy="6268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7"/>
              </a:lnSpc>
              <a:spcBef>
                <a:spcPct val="0"/>
              </a:spcBef>
            </a:pPr>
          </a:p>
          <a:p>
            <a:pPr algn="l" marL="706814" indent="-353407" lvl="1">
              <a:lnSpc>
                <a:spcPts val="4517"/>
              </a:lnSpc>
              <a:spcBef>
                <a:spcPct val="0"/>
              </a:spcBef>
              <a:buFont typeface="Arial"/>
              <a:buChar char="•"/>
            </a:pPr>
            <a:r>
              <a:rPr lang="en-US" sz="3273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Day-before adjustments:</a:t>
            </a:r>
          </a:p>
          <a:p>
            <a:pPr algn="l" marL="1413628" indent="-471209" lvl="2">
              <a:lnSpc>
                <a:spcPts val="4517"/>
              </a:lnSpc>
              <a:spcBef>
                <a:spcPct val="0"/>
              </a:spcBef>
              <a:buFont typeface="Arial"/>
              <a:buChar char="⚬"/>
            </a:pPr>
            <a:r>
              <a:rPr lang="en-US" sz="3273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At 5 P</a:t>
            </a:r>
            <a:r>
              <a:rPr lang="en-US" sz="3273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M daily, the schedule for the next day is finalized.</a:t>
            </a:r>
          </a:p>
          <a:p>
            <a:pPr algn="l" marL="1413628" indent="-471209" lvl="2">
              <a:lnSpc>
                <a:spcPts val="4517"/>
              </a:lnSpc>
              <a:spcBef>
                <a:spcPct val="0"/>
              </a:spcBef>
              <a:buFont typeface="Arial"/>
              <a:buChar char="⚬"/>
            </a:pPr>
            <a:r>
              <a:rPr lang="en-US" sz="3273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If too few surgeries: Close operating rooms, send nurses home.</a:t>
            </a:r>
          </a:p>
          <a:p>
            <a:pPr algn="l" marL="1413628" indent="-471209" lvl="2">
              <a:lnSpc>
                <a:spcPts val="4517"/>
              </a:lnSpc>
              <a:spcBef>
                <a:spcPct val="0"/>
              </a:spcBef>
              <a:buFont typeface="Arial"/>
              <a:buChar char="⚬"/>
            </a:pPr>
            <a:r>
              <a:rPr lang="en-US" sz="3273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If too many: Call in extra staff, delay surgeries, or cancel some.</a:t>
            </a:r>
          </a:p>
          <a:p>
            <a:pPr algn="l" marL="706814" indent="-353407" lvl="1">
              <a:lnSpc>
                <a:spcPts val="4517"/>
              </a:lnSpc>
              <a:spcBef>
                <a:spcPct val="0"/>
              </a:spcBef>
              <a:buFont typeface="Arial"/>
              <a:buChar char="•"/>
            </a:pPr>
            <a:r>
              <a:rPr lang="en-US" sz="3273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Impact on other departments:</a:t>
            </a:r>
          </a:p>
          <a:p>
            <a:pPr algn="l" marL="1413628" indent="-471209" lvl="2">
              <a:lnSpc>
                <a:spcPts val="4517"/>
              </a:lnSpc>
              <a:spcBef>
                <a:spcPct val="0"/>
              </a:spcBef>
              <a:buFont typeface="Arial"/>
              <a:buChar char="⚬"/>
            </a:pPr>
            <a:r>
              <a:rPr lang="en-US" sz="3273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Sterile equipment suppliers start packing surgical tools at 7 PM the night before. High-volume days risk delays if they’re underprepared.</a:t>
            </a:r>
          </a:p>
          <a:p>
            <a:pPr algn="l" marL="1413628" indent="-471209" lvl="2">
              <a:lnSpc>
                <a:spcPts val="4517"/>
              </a:lnSpc>
              <a:spcBef>
                <a:spcPct val="0"/>
              </a:spcBef>
              <a:buFont typeface="Arial"/>
              <a:buChar char="⚬"/>
            </a:pPr>
            <a:r>
              <a:rPr lang="en-US" sz="3273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Anesthesiologists may have to cancel research days (10-20% of their work) if surgeries spike.</a:t>
            </a:r>
          </a:p>
          <a:p>
            <a:pPr algn="l">
              <a:lnSpc>
                <a:spcPts val="4517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5173055" y="-2043171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3154189" y="525855"/>
            <a:ext cx="14695761" cy="775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34"/>
              </a:lnSpc>
              <a:spcBef>
                <a:spcPct val="0"/>
              </a:spcBef>
            </a:pPr>
            <a:r>
              <a:rPr lang="en-US" b="true" sz="5028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THE DATA THEY HAVE</a:t>
            </a:r>
          </a:p>
        </p:txBody>
      </p:sp>
      <p:grpSp>
        <p:nvGrpSpPr>
          <p:cNvPr name="Group 7" id="7"/>
          <p:cNvGrpSpPr/>
          <p:nvPr/>
        </p:nvGrpSpPr>
        <p:grpSpPr>
          <a:xfrm rot="5400000">
            <a:off x="1122716" y="324252"/>
            <a:ext cx="1224824" cy="1188329"/>
            <a:chOff x="0" y="0"/>
            <a:chExt cx="812800" cy="78858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788582"/>
            </a:xfrm>
            <a:custGeom>
              <a:avLst/>
              <a:gdLst/>
              <a:ahLst/>
              <a:cxnLst/>
              <a:rect r="r" b="b" t="t" l="l"/>
              <a:pathLst>
                <a:path h="788582" w="812800">
                  <a:moveTo>
                    <a:pt x="406400" y="0"/>
                  </a:moveTo>
                  <a:cubicBezTo>
                    <a:pt x="181951" y="0"/>
                    <a:pt x="0" y="176530"/>
                    <a:pt x="0" y="394291"/>
                  </a:cubicBezTo>
                  <a:cubicBezTo>
                    <a:pt x="0" y="612052"/>
                    <a:pt x="181951" y="788582"/>
                    <a:pt x="406400" y="788582"/>
                  </a:cubicBezTo>
                  <a:cubicBezTo>
                    <a:pt x="630849" y="788582"/>
                    <a:pt x="812800" y="612052"/>
                    <a:pt x="812800" y="394291"/>
                  </a:cubicBezTo>
                  <a:cubicBezTo>
                    <a:pt x="812800" y="176530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0961" t="0" r="-120961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416061" y="2009736"/>
            <a:ext cx="15046303" cy="5697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7"/>
              </a:lnSpc>
              <a:spcBef>
                <a:spcPct val="0"/>
              </a:spcBef>
            </a:pPr>
          </a:p>
          <a:p>
            <a:pPr algn="l" marL="706814" indent="-353407" lvl="1">
              <a:lnSpc>
                <a:spcPts val="4517"/>
              </a:lnSpc>
              <a:spcBef>
                <a:spcPct val="0"/>
              </a:spcBef>
              <a:buFont typeface="Arial"/>
              <a:buChar char="•"/>
            </a:pPr>
            <a:r>
              <a:rPr lang="en-US" sz="3273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48 weeks of booking history:</a:t>
            </a:r>
          </a:p>
          <a:p>
            <a:pPr algn="l" marL="1413628" indent="-471209" lvl="2">
              <a:lnSpc>
                <a:spcPts val="4517"/>
              </a:lnSpc>
              <a:spcBef>
                <a:spcPct val="0"/>
              </a:spcBef>
              <a:buFont typeface="Arial"/>
              <a:buChar char="⚬"/>
            </a:pPr>
            <a:r>
              <a:rPr lang="en-US" sz="3273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Every day at 4:30 PM, they saved a “snapshot” of upcoming surgeries booked for the next 30 days.</a:t>
            </a:r>
          </a:p>
          <a:p>
            <a:pPr algn="l" marL="1413628" indent="-471209" lvl="2">
              <a:lnSpc>
                <a:spcPts val="4517"/>
              </a:lnSpc>
              <a:spcBef>
                <a:spcPct val="0"/>
              </a:spcBef>
              <a:buFont typeface="Arial"/>
              <a:buChar char="⚬"/>
            </a:pPr>
            <a:r>
              <a:rPr lang="en-US" sz="3273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Af</a:t>
            </a:r>
            <a:r>
              <a:rPr lang="en-US" sz="3273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ter cleaning duplicates and weekends, they had 241 days of data (7,230 records).</a:t>
            </a:r>
          </a:p>
          <a:p>
            <a:pPr algn="l" marL="706814" indent="-353407" lvl="1">
              <a:lnSpc>
                <a:spcPts val="4517"/>
              </a:lnSpc>
              <a:spcBef>
                <a:spcPct val="0"/>
              </a:spcBef>
              <a:buFont typeface="Arial"/>
              <a:buChar char="•"/>
            </a:pPr>
            <a:r>
              <a:rPr lang="en-US" sz="3273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W</a:t>
            </a:r>
            <a:r>
              <a:rPr lang="en-US" sz="3273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hat’s in the data?</a:t>
            </a:r>
          </a:p>
          <a:p>
            <a:pPr algn="l" marL="1413628" indent="-471209" lvl="2">
              <a:lnSpc>
                <a:spcPts val="4517"/>
              </a:lnSpc>
              <a:spcBef>
                <a:spcPct val="0"/>
              </a:spcBef>
              <a:buFont typeface="Arial"/>
              <a:buChar char="⚬"/>
            </a:pPr>
            <a:r>
              <a:rPr lang="en-US" sz="3273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How surgeries were booked over time (e.g., a surgery scheduled 3 weeks ahead shows up in 21 daily snapshots).</a:t>
            </a:r>
          </a:p>
          <a:p>
            <a:pPr algn="l">
              <a:lnSpc>
                <a:spcPts val="4517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5173055" y="-2043171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2563539" y="525213"/>
            <a:ext cx="14695761" cy="775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34"/>
              </a:lnSpc>
              <a:spcBef>
                <a:spcPct val="0"/>
              </a:spcBef>
            </a:pPr>
            <a:r>
              <a:rPr lang="en-US" b="true" sz="5028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 THE GOAL: PREDICT SURGERIES EARLIER</a:t>
            </a:r>
          </a:p>
        </p:txBody>
      </p:sp>
      <p:grpSp>
        <p:nvGrpSpPr>
          <p:cNvPr name="Group 7" id="7"/>
          <p:cNvGrpSpPr/>
          <p:nvPr/>
        </p:nvGrpSpPr>
        <p:grpSpPr>
          <a:xfrm rot="5400000">
            <a:off x="1122716" y="324252"/>
            <a:ext cx="1224824" cy="1188329"/>
            <a:chOff x="0" y="0"/>
            <a:chExt cx="812800" cy="78858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788582"/>
            </a:xfrm>
            <a:custGeom>
              <a:avLst/>
              <a:gdLst/>
              <a:ahLst/>
              <a:cxnLst/>
              <a:rect r="r" b="b" t="t" l="l"/>
              <a:pathLst>
                <a:path h="788582" w="812800">
                  <a:moveTo>
                    <a:pt x="406400" y="0"/>
                  </a:moveTo>
                  <a:cubicBezTo>
                    <a:pt x="181951" y="0"/>
                    <a:pt x="0" y="176530"/>
                    <a:pt x="0" y="394291"/>
                  </a:cubicBezTo>
                  <a:cubicBezTo>
                    <a:pt x="0" y="612052"/>
                    <a:pt x="181951" y="788582"/>
                    <a:pt x="406400" y="788582"/>
                  </a:cubicBezTo>
                  <a:cubicBezTo>
                    <a:pt x="630849" y="788582"/>
                    <a:pt x="812800" y="612052"/>
                    <a:pt x="812800" y="394291"/>
                  </a:cubicBezTo>
                  <a:cubicBezTo>
                    <a:pt x="812800" y="176530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0961" t="0" r="-120961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397011" y="2009736"/>
            <a:ext cx="15046303" cy="5697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7"/>
              </a:lnSpc>
              <a:spcBef>
                <a:spcPct val="0"/>
              </a:spcBef>
            </a:pPr>
          </a:p>
          <a:p>
            <a:pPr algn="l" marL="706814" indent="-353407" lvl="1">
              <a:lnSpc>
                <a:spcPts val="4517"/>
              </a:lnSpc>
              <a:spcBef>
                <a:spcPct val="0"/>
              </a:spcBef>
              <a:buFont typeface="Arial"/>
              <a:buChar char="•"/>
            </a:pPr>
            <a:r>
              <a:rPr lang="en-US" sz="3273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Ajay Bose’s task:</a:t>
            </a:r>
          </a:p>
          <a:p>
            <a:pPr algn="l" marL="1413628" indent="-471209" lvl="2">
              <a:lnSpc>
                <a:spcPts val="4517"/>
              </a:lnSpc>
              <a:spcBef>
                <a:spcPct val="0"/>
              </a:spcBef>
              <a:buFont typeface="Arial"/>
              <a:buChar char="⚬"/>
            </a:pPr>
            <a:r>
              <a:rPr lang="en-US" sz="3273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Use the booking data to predict daily surgery counts weeks in advance.</a:t>
            </a:r>
          </a:p>
          <a:p>
            <a:pPr algn="l" marL="1413628" indent="-471209" lvl="2">
              <a:lnSpc>
                <a:spcPts val="4517"/>
              </a:lnSpc>
              <a:spcBef>
                <a:spcPct val="0"/>
              </a:spcBef>
              <a:buFont typeface="Arial"/>
              <a:buChar char="⚬"/>
            </a:pPr>
            <a:r>
              <a:rPr lang="en-US" sz="3273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Example: I</a:t>
            </a:r>
            <a:r>
              <a:rPr lang="en-US" sz="3273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f h</a:t>
            </a:r>
            <a:r>
              <a:rPr lang="en-US" sz="3273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e can predict "Next Thursday will have 130 surgeries," staff can plan better.</a:t>
            </a:r>
          </a:p>
          <a:p>
            <a:pPr algn="l" marL="706814" indent="-353407" lvl="1">
              <a:lnSpc>
                <a:spcPts val="4517"/>
              </a:lnSpc>
              <a:spcBef>
                <a:spcPct val="0"/>
              </a:spcBef>
              <a:buFont typeface="Arial"/>
              <a:buChar char="•"/>
            </a:pPr>
            <a:r>
              <a:rPr lang="en-US" sz="3273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W</a:t>
            </a:r>
            <a:r>
              <a:rPr lang="en-US" sz="3273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hy it matters:</a:t>
            </a:r>
          </a:p>
          <a:p>
            <a:pPr algn="l" marL="1413628" indent="-471209" lvl="2">
              <a:lnSpc>
                <a:spcPts val="4517"/>
              </a:lnSpc>
              <a:spcBef>
                <a:spcPct val="0"/>
              </a:spcBef>
              <a:buFont typeface="Arial"/>
              <a:buChar char="⚬"/>
            </a:pPr>
            <a:r>
              <a:rPr lang="en-US" sz="3273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Save costs (avoid over/understaffing).</a:t>
            </a:r>
          </a:p>
          <a:p>
            <a:pPr algn="l" marL="1413628" indent="-471209" lvl="2">
              <a:lnSpc>
                <a:spcPts val="4517"/>
              </a:lnSpc>
              <a:spcBef>
                <a:spcPct val="0"/>
              </a:spcBef>
              <a:buFont typeface="Arial"/>
              <a:buChar char="⚬"/>
            </a:pPr>
            <a:r>
              <a:rPr lang="en-US" sz="3273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Reduce stress on nurses and equipment teams.</a:t>
            </a:r>
          </a:p>
          <a:p>
            <a:pPr algn="l" marL="1413628" indent="-471209" lvl="2">
              <a:lnSpc>
                <a:spcPts val="4517"/>
              </a:lnSpc>
              <a:spcBef>
                <a:spcPct val="0"/>
              </a:spcBef>
              <a:buFont typeface="Arial"/>
              <a:buChar char="⚬"/>
            </a:pPr>
            <a:r>
              <a:rPr lang="en-US" sz="3273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Prevent delays or cancellations for patients.</a:t>
            </a:r>
          </a:p>
          <a:p>
            <a:pPr algn="l">
              <a:lnSpc>
                <a:spcPts val="4517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5173055" y="-2043171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3055747" y="296480"/>
            <a:ext cx="14695761" cy="775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34"/>
              </a:lnSpc>
              <a:spcBef>
                <a:spcPct val="0"/>
              </a:spcBef>
            </a:pPr>
            <a:r>
              <a:rPr lang="en-US" b="true" sz="5028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CHALLENGES TO SOLVE &amp; BIG PICTURE</a:t>
            </a:r>
          </a:p>
        </p:txBody>
      </p:sp>
      <p:grpSp>
        <p:nvGrpSpPr>
          <p:cNvPr name="Group 7" id="7"/>
          <p:cNvGrpSpPr/>
          <p:nvPr/>
        </p:nvGrpSpPr>
        <p:grpSpPr>
          <a:xfrm rot="5400000">
            <a:off x="1122716" y="324252"/>
            <a:ext cx="1224824" cy="1188329"/>
            <a:chOff x="0" y="0"/>
            <a:chExt cx="812800" cy="78858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788582"/>
            </a:xfrm>
            <a:custGeom>
              <a:avLst/>
              <a:gdLst/>
              <a:ahLst/>
              <a:cxnLst/>
              <a:rect r="r" b="b" t="t" l="l"/>
              <a:pathLst>
                <a:path h="788582" w="812800">
                  <a:moveTo>
                    <a:pt x="406400" y="0"/>
                  </a:moveTo>
                  <a:cubicBezTo>
                    <a:pt x="181951" y="0"/>
                    <a:pt x="0" y="176530"/>
                    <a:pt x="0" y="394291"/>
                  </a:cubicBezTo>
                  <a:cubicBezTo>
                    <a:pt x="0" y="612052"/>
                    <a:pt x="181951" y="788582"/>
                    <a:pt x="406400" y="788582"/>
                  </a:cubicBezTo>
                  <a:cubicBezTo>
                    <a:pt x="630849" y="788582"/>
                    <a:pt x="812800" y="612052"/>
                    <a:pt x="812800" y="394291"/>
                  </a:cubicBezTo>
                  <a:cubicBezTo>
                    <a:pt x="812800" y="176530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0961" t="0" r="-120961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397011" y="1662551"/>
            <a:ext cx="15046303" cy="3982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7"/>
              </a:lnSpc>
              <a:spcBef>
                <a:spcPct val="0"/>
              </a:spcBef>
            </a:pPr>
          </a:p>
          <a:p>
            <a:pPr algn="l" marL="706814" indent="-353407" lvl="1">
              <a:lnSpc>
                <a:spcPts val="4517"/>
              </a:lnSpc>
              <a:spcBef>
                <a:spcPct val="0"/>
              </a:spcBef>
              <a:buFont typeface="Arial"/>
              <a:buChar char="•"/>
            </a:pPr>
            <a:r>
              <a:rPr lang="en-US" sz="3273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Unpredictable factors:</a:t>
            </a:r>
          </a:p>
          <a:p>
            <a:pPr algn="l" marL="1413628" indent="-471209" lvl="2">
              <a:lnSpc>
                <a:spcPts val="4517"/>
              </a:lnSpc>
              <a:spcBef>
                <a:spcPct val="0"/>
              </a:spcBef>
              <a:buFont typeface="Arial"/>
              <a:buChar char="⚬"/>
            </a:pPr>
            <a:r>
              <a:rPr lang="en-US" sz="3273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Surgeon </a:t>
            </a:r>
            <a:r>
              <a:rPr lang="en-US" sz="3273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pre</a:t>
            </a:r>
            <a:r>
              <a:rPr lang="en-US" sz="3273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f</a:t>
            </a:r>
            <a:r>
              <a:rPr lang="en-US" sz="3273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erences, emergencies, and equipment delays.</a:t>
            </a:r>
          </a:p>
          <a:p>
            <a:pPr algn="l" marL="706814" indent="-353407" lvl="1">
              <a:lnSpc>
                <a:spcPts val="4517"/>
              </a:lnSpc>
              <a:spcBef>
                <a:spcPct val="0"/>
              </a:spcBef>
              <a:buFont typeface="Arial"/>
              <a:buChar char="•"/>
            </a:pPr>
            <a:r>
              <a:rPr lang="en-US" sz="3273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Turning data</a:t>
            </a:r>
            <a:r>
              <a:rPr lang="en-US" sz="3273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 into action:</a:t>
            </a:r>
          </a:p>
          <a:p>
            <a:pPr algn="l" marL="1413628" indent="-471209" lvl="2">
              <a:lnSpc>
                <a:spcPts val="4517"/>
              </a:lnSpc>
              <a:spcBef>
                <a:spcPct val="0"/>
              </a:spcBef>
              <a:buFont typeface="Arial"/>
              <a:buChar char="⚬"/>
            </a:pPr>
            <a:r>
              <a:rPr lang="en-US" sz="3273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C</a:t>
            </a:r>
            <a:r>
              <a:rPr lang="en-US" sz="3273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an historical patterns predict future days? How far in advance?</a:t>
            </a:r>
          </a:p>
          <a:p>
            <a:pPr algn="l" marL="1413628" indent="-471209" lvl="2">
              <a:lnSpc>
                <a:spcPts val="4517"/>
              </a:lnSpc>
              <a:spcBef>
                <a:spcPct val="0"/>
              </a:spcBef>
              <a:buFont typeface="Arial"/>
              <a:buChar char="⚬"/>
            </a:pPr>
            <a:r>
              <a:rPr lang="en-US" sz="3273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Will hospitals trust the predictions enough to change staffing?</a:t>
            </a:r>
          </a:p>
          <a:p>
            <a:pPr algn="l">
              <a:lnSpc>
                <a:spcPts val="4517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140963" y="5602983"/>
            <a:ext cx="17402670" cy="3655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2"/>
              </a:lnSpc>
            </a:pPr>
          </a:p>
          <a:p>
            <a:pPr algn="l" marL="651272" indent="-325636" lvl="1">
              <a:lnSpc>
                <a:spcPts val="4162"/>
              </a:lnSpc>
              <a:buFont typeface="Arial"/>
              <a:buChar char="•"/>
            </a:pPr>
            <a:r>
              <a:rPr lang="en-US" sz="3016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Hospitals need analytics:</a:t>
            </a:r>
          </a:p>
          <a:p>
            <a:pPr algn="l">
              <a:lnSpc>
                <a:spcPts val="4162"/>
              </a:lnSpc>
            </a:pPr>
            <a:r>
              <a:rPr lang="en-US" sz="3016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           </a:t>
            </a:r>
            <a:r>
              <a:rPr lang="en-US" sz="3016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Pressure to cut costs while improving care.</a:t>
            </a:r>
          </a:p>
          <a:p>
            <a:pPr algn="l">
              <a:lnSpc>
                <a:spcPts val="4162"/>
              </a:lnSpc>
            </a:pPr>
            <a:r>
              <a:rPr lang="en-US" sz="3016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           </a:t>
            </a:r>
            <a:r>
              <a:rPr lang="en-US" sz="3016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Data (like surgery schedules) can help optimize staff, rooms, and supplies.</a:t>
            </a:r>
          </a:p>
          <a:p>
            <a:pPr algn="l" marL="651272" indent="-325636" lvl="1">
              <a:lnSpc>
                <a:spcPts val="4162"/>
              </a:lnSpc>
              <a:buFont typeface="Arial"/>
              <a:buChar char="•"/>
            </a:pPr>
            <a:r>
              <a:rPr lang="en-US" sz="3016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Success here could lead to:</a:t>
            </a:r>
          </a:p>
          <a:p>
            <a:pPr algn="l">
              <a:lnSpc>
                <a:spcPts val="4162"/>
              </a:lnSpc>
            </a:pPr>
            <a:r>
              <a:rPr lang="en-US" sz="3016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           </a:t>
            </a:r>
            <a:r>
              <a:rPr lang="en-US" sz="3016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Better tools for predicting bed shortages, ER wait times, or equipment needs.</a:t>
            </a:r>
          </a:p>
          <a:p>
            <a:pPr algn="l">
              <a:lnSpc>
                <a:spcPts val="4162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439962" y="0"/>
            <a:ext cx="7569105" cy="7868257"/>
            <a:chOff x="0" y="0"/>
            <a:chExt cx="6108573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27939" t="0" r="-27939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439962" y="1452185"/>
            <a:ext cx="7569105" cy="7868257"/>
            <a:chOff x="0" y="0"/>
            <a:chExt cx="6108573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3"/>
              <a:stretch>
                <a:fillRect l="-133175" t="0" r="-133175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605680" y="4246199"/>
            <a:ext cx="5292320" cy="1024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84"/>
              </a:lnSpc>
              <a:spcBef>
                <a:spcPct val="0"/>
              </a:spcBef>
            </a:pPr>
            <a:r>
              <a:rPr lang="en-US" b="true" sz="657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INSIGHTS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t="0" r="-20173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5400000">
            <a:off x="8695057" y="4031026"/>
            <a:ext cx="1224824" cy="122482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t="0" r="-126211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DAGf8dfVpz4</dc:identifier>
  <dcterms:modified xsi:type="dcterms:W3CDTF">2011-08-01T06:04:30Z</dcterms:modified>
  <cp:revision>1</cp:revision>
  <dc:title>BA</dc:title>
</cp:coreProperties>
</file>